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498" r:id="rId2"/>
    <p:sldId id="499" r:id="rId3"/>
    <p:sldId id="500" r:id="rId4"/>
    <p:sldId id="501" r:id="rId5"/>
    <p:sldId id="502" r:id="rId6"/>
    <p:sldId id="504" r:id="rId7"/>
    <p:sldId id="506" r:id="rId8"/>
    <p:sldId id="507" r:id="rId9"/>
    <p:sldId id="508" r:id="rId10"/>
    <p:sldId id="509" r:id="rId11"/>
    <p:sldId id="510" r:id="rId12"/>
    <p:sldId id="511" r:id="rId13"/>
    <p:sldId id="429" r:id="rId14"/>
    <p:sldId id="430" r:id="rId15"/>
    <p:sldId id="497" r:id="rId16"/>
    <p:sldId id="432" r:id="rId17"/>
    <p:sldId id="478" r:id="rId18"/>
    <p:sldId id="437" r:id="rId19"/>
    <p:sldId id="431" r:id="rId20"/>
    <p:sldId id="438" r:id="rId21"/>
    <p:sldId id="439" r:id="rId22"/>
    <p:sldId id="446" r:id="rId23"/>
    <p:sldId id="473" r:id="rId24"/>
    <p:sldId id="480" r:id="rId25"/>
    <p:sldId id="481" r:id="rId26"/>
    <p:sldId id="444" r:id="rId27"/>
    <p:sldId id="445" r:id="rId28"/>
    <p:sldId id="482" r:id="rId29"/>
    <p:sldId id="488" r:id="rId30"/>
    <p:sldId id="489" r:id="rId31"/>
    <p:sldId id="490" r:id="rId32"/>
    <p:sldId id="494" r:id="rId33"/>
    <p:sldId id="513" r:id="rId34"/>
    <p:sldId id="512" r:id="rId35"/>
    <p:sldId id="514" r:id="rId36"/>
    <p:sldId id="515" r:id="rId37"/>
    <p:sldId id="516" r:id="rId38"/>
    <p:sldId id="517" r:id="rId3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340">
          <p15:clr>
            <a:srgbClr val="A4A3A4"/>
          </p15:clr>
        </p15:guide>
        <p15:guide id="2" orient="horz" pos="1439">
          <p15:clr>
            <a:srgbClr val="A4A3A4"/>
          </p15:clr>
        </p15:guide>
        <p15:guide id="3" pos="384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B1D09C"/>
    <a:srgbClr val="CC0000"/>
    <a:srgbClr val="B83D00"/>
    <a:srgbClr val="5C1C49"/>
    <a:srgbClr val="713D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43" autoAdjust="0"/>
  </p:normalViewPr>
  <p:slideViewPr>
    <p:cSldViewPr snapToGrid="0">
      <p:cViewPr varScale="1">
        <p:scale>
          <a:sx n="70" d="100"/>
          <a:sy n="70" d="100"/>
        </p:scale>
        <p:origin x="636" y="60"/>
      </p:cViewPr>
      <p:guideLst>
        <p:guide orient="horz" pos="340"/>
        <p:guide orient="horz" pos="1439"/>
        <p:guide pos="384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 Id="rId4"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FACC5150-3CEF-4938-94FE-C555EC4692F0}" type="datetimeFigureOut">
              <a:rPr lang="en-US" altLang="es-MX"/>
              <a:pPr>
                <a:defRPr/>
              </a:pPr>
              <a:t>5/7/2020</a:t>
            </a:fld>
            <a:endParaRPr lang="en-US" altLang="es-MX"/>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82A413F-333C-48CC-AB64-5A5AE7A3DF2F}" type="slidenum">
              <a:rPr lang="en-US" altLang="es-MX"/>
              <a:pPr>
                <a:defRPr/>
              </a:pPr>
              <a:t>‹#›</a:t>
            </a:fld>
            <a:endParaRPr lang="en-US" altLang="es-MX"/>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93942FD4-30C0-4DD9-A3AA-E3A31E3518B3}" type="datetimeFigureOut">
              <a:rPr lang="en-US" altLang="es-MX"/>
              <a:pPr>
                <a:defRPr/>
              </a:pPr>
              <a:t>5/7/2020</a:t>
            </a:fld>
            <a:endParaRPr lang="en-US" altLang="es-MX"/>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AAB99211-E5B7-416C-95B7-7A08313D7C4D}" type="slidenum">
              <a:rPr lang="en-US" altLang="es-MX"/>
              <a:pPr>
                <a:defRPr/>
              </a:pPr>
              <a:t>‹#›</a:t>
            </a:fld>
            <a:endParaRPr lang="en-US" altLang="es-MX"/>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MX" altLang="es-MX" smtClean="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E1A1B8C-31EC-41CF-9763-49FF05F332E6}" type="slidenum">
              <a:rPr lang="en-US" altLang="es-MX"/>
              <a:pPr/>
              <a:t>11</a:t>
            </a:fld>
            <a:endParaRPr lang="en-US" altLang="es-MX"/>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MX" altLang="es-MX" smtClean="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487C4D44-1610-4B7D-AA38-5D64552FFFF2}" type="slidenum">
              <a:rPr lang="en-US" altLang="es-MX"/>
              <a:pPr/>
              <a:t>12</a:t>
            </a:fld>
            <a:endParaRPr lang="en-US" altLang="es-MX"/>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MX" altLang="es-MX"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F04A6DFE-AEDC-47E4-A4A0-9B24DB271157}" type="slidenum">
              <a:rPr lang="en-US" altLang="es-MX">
                <a:latin typeface="Arial" panose="020B0604020202020204" pitchFamily="34" charset="0"/>
              </a:rPr>
              <a:pPr>
                <a:spcBef>
                  <a:spcPct val="0"/>
                </a:spcBef>
              </a:pPr>
              <a:t>15</a:t>
            </a:fld>
            <a:endParaRPr lang="en-US" altLang="es-MX">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MX" altLang="es-MX"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79FB9571-AA9B-4BF0-9921-B10B922AD60C}" type="slidenum">
              <a:rPr lang="en-US" altLang="es-MX">
                <a:latin typeface="Arial" panose="020B0604020202020204" pitchFamily="34" charset="0"/>
              </a:rPr>
              <a:pPr>
                <a:spcBef>
                  <a:spcPct val="0"/>
                </a:spcBef>
              </a:pPr>
              <a:t>19</a:t>
            </a:fld>
            <a:endParaRPr lang="en-US" altLang="es-MX">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MX" altLang="es-MX" smtClean="0"/>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3237C6BE-FE89-49E8-A6F9-772D55FE0934}" type="slidenum">
              <a:rPr lang="en-US" altLang="es-MX">
                <a:latin typeface="Arial" panose="020B0604020202020204" pitchFamily="34" charset="0"/>
              </a:rPr>
              <a:pPr>
                <a:spcBef>
                  <a:spcPct val="0"/>
                </a:spcBef>
              </a:pPr>
              <a:t>20</a:t>
            </a:fld>
            <a:endParaRPr lang="en-US" altLang="es-MX">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52388" y="20638"/>
            <a:ext cx="12139612" cy="6858000"/>
          </a:xfrm>
          <a:prstGeom prst="rect">
            <a:avLst/>
          </a:prstGeom>
          <a:noFill/>
          <a:ln w="57150" cmpd="thinThick">
            <a:solidFill>
              <a:srgbClr val="073069"/>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en-US">
              <a:solidFill>
                <a:schemeClr val="lt1"/>
              </a:solidFill>
              <a:latin typeface="+mn-lt"/>
              <a:ea typeface="+mn-ea"/>
            </a:endParaRPr>
          </a:p>
        </p:txBody>
      </p:sp>
      <p:sp>
        <p:nvSpPr>
          <p:cNvPr id="3074" name="Rectangle 2"/>
          <p:cNvSpPr>
            <a:spLocks noGrp="1" noChangeArrowheads="1"/>
          </p:cNvSpPr>
          <p:nvPr>
            <p:ph type="ctrTitle"/>
          </p:nvPr>
        </p:nvSpPr>
        <p:spPr>
          <a:xfrm>
            <a:off x="1222303" y="1589757"/>
            <a:ext cx="10018183" cy="1143001"/>
          </a:xfrm>
        </p:spPr>
        <p:txBody>
          <a:bodyPr/>
          <a:lstStyle>
            <a:lvl1pPr>
              <a:lnSpc>
                <a:spcPct val="120000"/>
              </a:lnSpc>
              <a:spcAft>
                <a:spcPct val="20000"/>
              </a:spcAft>
              <a:defRPr/>
            </a:lvl1pPr>
          </a:lstStyle>
          <a:p>
            <a:pPr lvl="0"/>
            <a:r>
              <a:rPr lang="en-US" noProof="0" smtClean="0"/>
              <a:t>Click to edit Master title style</a:t>
            </a:r>
          </a:p>
        </p:txBody>
      </p:sp>
      <p:sp>
        <p:nvSpPr>
          <p:cNvPr id="3075" name="Rectangle 3"/>
          <p:cNvSpPr>
            <a:spLocks noGrp="1" noChangeArrowheads="1"/>
          </p:cNvSpPr>
          <p:nvPr>
            <p:ph type="subTitle" idx="1"/>
          </p:nvPr>
        </p:nvSpPr>
        <p:spPr>
          <a:xfrm>
            <a:off x="1884479" y="4003741"/>
            <a:ext cx="8534400" cy="934423"/>
          </a:xfrm>
        </p:spPr>
        <p:txBody>
          <a:bodyPr/>
          <a:lstStyle>
            <a:lvl1pPr>
              <a:spcBef>
                <a:spcPct val="0"/>
              </a:spcBef>
              <a:spcAft>
                <a:spcPct val="0"/>
              </a:spcAft>
              <a:defRPr sz="3600">
                <a:solidFill>
                  <a:srgbClr val="000000"/>
                </a:solidFill>
              </a:defRPr>
            </a:lvl1pPr>
          </a:lstStyle>
          <a:p>
            <a:pPr lvl="0"/>
            <a:r>
              <a:rPr lang="en-US" noProof="0" smtClean="0"/>
              <a:t>Click to edit Master subtitle style</a:t>
            </a:r>
          </a:p>
        </p:txBody>
      </p:sp>
    </p:spTree>
    <p:extLst>
      <p:ext uri="{BB962C8B-B14F-4D97-AF65-F5344CB8AC3E}">
        <p14:creationId xmlns:p14="http://schemas.microsoft.com/office/powerpoint/2010/main" val="3783530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921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9484" y="-25400"/>
            <a:ext cx="2743200" cy="6681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59884" y="-25400"/>
            <a:ext cx="8026400" cy="6681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9875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715048" y="446734"/>
            <a:ext cx="10771097" cy="1325563"/>
          </a:xfrm>
        </p:spPr>
        <p:txBody>
          <a:bodyPr>
            <a:normAutofit/>
          </a:bodyPr>
          <a:lstStyle>
            <a:lvl1pPr>
              <a:defRPr sz="4000" b="1">
                <a:solidFill>
                  <a:srgbClr val="002060"/>
                </a:solidFill>
                <a:latin typeface="+mn-lt"/>
              </a:defRPr>
            </a:lvl1pPr>
          </a:lstStyle>
          <a:p>
            <a:r>
              <a:rPr lang="en-US" smtClean="0"/>
              <a:t>Click to edit Master title style</a:t>
            </a:r>
            <a:endParaRPr lang="es-MX" dirty="0"/>
          </a:p>
        </p:txBody>
      </p:sp>
      <p:sp>
        <p:nvSpPr>
          <p:cNvPr id="8" name="Parallelogram 1"/>
          <p:cNvSpPr/>
          <p:nvPr/>
        </p:nvSpPr>
        <p:spPr>
          <a:xfrm>
            <a:off x="7747710" y="5887453"/>
            <a:ext cx="4454317" cy="986589"/>
          </a:xfrm>
          <a:custGeom>
            <a:avLst/>
            <a:gdLst>
              <a:gd name="connsiteX0" fmla="*/ 0 w 4468196"/>
              <a:gd name="connsiteY0" fmla="*/ 986589 h 986589"/>
              <a:gd name="connsiteX1" fmla="*/ 1241257 w 4468196"/>
              <a:gd name="connsiteY1" fmla="*/ 0 h 986589"/>
              <a:gd name="connsiteX2" fmla="*/ 4468196 w 4468196"/>
              <a:gd name="connsiteY2" fmla="*/ 0 h 986589"/>
              <a:gd name="connsiteX3" fmla="*/ 3226939 w 4468196"/>
              <a:gd name="connsiteY3" fmla="*/ 986589 h 986589"/>
              <a:gd name="connsiteX4" fmla="*/ 0 w 4468196"/>
              <a:gd name="connsiteY4" fmla="*/ 986589 h 986589"/>
              <a:gd name="connsiteX0" fmla="*/ 0 w 4478223"/>
              <a:gd name="connsiteY0" fmla="*/ 986589 h 1002631"/>
              <a:gd name="connsiteX1" fmla="*/ 1241257 w 4478223"/>
              <a:gd name="connsiteY1" fmla="*/ 0 h 1002631"/>
              <a:gd name="connsiteX2" fmla="*/ 4468196 w 4478223"/>
              <a:gd name="connsiteY2" fmla="*/ 0 h 1002631"/>
              <a:gd name="connsiteX3" fmla="*/ 4478223 w 4478223"/>
              <a:gd name="connsiteY3" fmla="*/ 1002631 h 1002631"/>
              <a:gd name="connsiteX4" fmla="*/ 0 w 4478223"/>
              <a:gd name="connsiteY4" fmla="*/ 986589 h 1002631"/>
              <a:gd name="connsiteX0" fmla="*/ 0 w 4454317"/>
              <a:gd name="connsiteY0" fmla="*/ 992664 h 1002631"/>
              <a:gd name="connsiteX1" fmla="*/ 1217351 w 4454317"/>
              <a:gd name="connsiteY1" fmla="*/ 0 h 1002631"/>
              <a:gd name="connsiteX2" fmla="*/ 4444290 w 4454317"/>
              <a:gd name="connsiteY2" fmla="*/ 0 h 1002631"/>
              <a:gd name="connsiteX3" fmla="*/ 4454317 w 4454317"/>
              <a:gd name="connsiteY3" fmla="*/ 1002631 h 1002631"/>
              <a:gd name="connsiteX4" fmla="*/ 0 w 4454317"/>
              <a:gd name="connsiteY4" fmla="*/ 992664 h 100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317" h="1002631">
                <a:moveTo>
                  <a:pt x="0" y="992664"/>
                </a:moveTo>
                <a:lnTo>
                  <a:pt x="1217351" y="0"/>
                </a:lnTo>
                <a:lnTo>
                  <a:pt x="4444290" y="0"/>
                </a:lnTo>
                <a:lnTo>
                  <a:pt x="4454317" y="1002631"/>
                </a:lnTo>
                <a:lnTo>
                  <a:pt x="0" y="992664"/>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Parallelogram 8"/>
          <p:cNvSpPr/>
          <p:nvPr/>
        </p:nvSpPr>
        <p:spPr>
          <a:xfrm>
            <a:off x="0" y="-4333"/>
            <a:ext cx="567708" cy="212348"/>
          </a:xfrm>
          <a:custGeom>
            <a:avLst/>
            <a:gdLst>
              <a:gd name="connsiteX0" fmla="*/ 0 w 567708"/>
              <a:gd name="connsiteY0" fmla="*/ 190681 h 190681"/>
              <a:gd name="connsiteX1" fmla="*/ 0 w 567708"/>
              <a:gd name="connsiteY1" fmla="*/ 0 h 190681"/>
              <a:gd name="connsiteX2" fmla="*/ 567708 w 567708"/>
              <a:gd name="connsiteY2" fmla="*/ 0 h 190681"/>
              <a:gd name="connsiteX3" fmla="*/ 567708 w 567708"/>
              <a:gd name="connsiteY3" fmla="*/ 190681 h 190681"/>
              <a:gd name="connsiteX4" fmla="*/ 0 w 567708"/>
              <a:gd name="connsiteY4" fmla="*/ 190681 h 190681"/>
              <a:gd name="connsiteX0" fmla="*/ 0 w 567708"/>
              <a:gd name="connsiteY0" fmla="*/ 190681 h 190681"/>
              <a:gd name="connsiteX1" fmla="*/ 0 w 567708"/>
              <a:gd name="connsiteY1" fmla="*/ 0 h 190681"/>
              <a:gd name="connsiteX2" fmla="*/ 403029 w 567708"/>
              <a:gd name="connsiteY2" fmla="*/ 4334 h 190681"/>
              <a:gd name="connsiteX3" fmla="*/ 567708 w 567708"/>
              <a:gd name="connsiteY3" fmla="*/ 190681 h 190681"/>
              <a:gd name="connsiteX4" fmla="*/ 0 w 567708"/>
              <a:gd name="connsiteY4" fmla="*/ 190681 h 190681"/>
              <a:gd name="connsiteX0" fmla="*/ 0 w 567708"/>
              <a:gd name="connsiteY0" fmla="*/ 195014 h 195014"/>
              <a:gd name="connsiteX1" fmla="*/ 0 w 567708"/>
              <a:gd name="connsiteY1" fmla="*/ 4333 h 195014"/>
              <a:gd name="connsiteX2" fmla="*/ 338024 w 567708"/>
              <a:gd name="connsiteY2" fmla="*/ 0 h 195014"/>
              <a:gd name="connsiteX3" fmla="*/ 567708 w 567708"/>
              <a:gd name="connsiteY3" fmla="*/ 195014 h 195014"/>
              <a:gd name="connsiteX4" fmla="*/ 0 w 567708"/>
              <a:gd name="connsiteY4" fmla="*/ 195014 h 1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08" h="195014">
                <a:moveTo>
                  <a:pt x="0" y="195014"/>
                </a:moveTo>
                <a:lnTo>
                  <a:pt x="0" y="4333"/>
                </a:lnTo>
                <a:lnTo>
                  <a:pt x="338024" y="0"/>
                </a:lnTo>
                <a:lnTo>
                  <a:pt x="567708" y="195014"/>
                </a:lnTo>
                <a:lnTo>
                  <a:pt x="0" y="195014"/>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Parallelogram 11"/>
          <p:cNvSpPr/>
          <p:nvPr/>
        </p:nvSpPr>
        <p:spPr>
          <a:xfrm flipH="1">
            <a:off x="327185" y="-4332"/>
            <a:ext cx="666958" cy="212348"/>
          </a:xfrm>
          <a:prstGeom prst="parallelogram">
            <a:avLst>
              <a:gd name="adj" fmla="val 112500"/>
            </a:avLst>
          </a:pr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Parallelogram 12"/>
          <p:cNvSpPr/>
          <p:nvPr/>
        </p:nvSpPr>
        <p:spPr>
          <a:xfrm flipH="1">
            <a:off x="715050" y="-4332"/>
            <a:ext cx="1265427" cy="212348"/>
          </a:xfrm>
          <a:prstGeom prst="parallelogram">
            <a:avLst>
              <a:gd name="adj" fmla="val 112500"/>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Parallelogram 12"/>
          <p:cNvSpPr/>
          <p:nvPr/>
        </p:nvSpPr>
        <p:spPr>
          <a:xfrm flipH="1">
            <a:off x="1711787" y="-4333"/>
            <a:ext cx="10490240" cy="212349"/>
          </a:xfrm>
          <a:custGeom>
            <a:avLst/>
            <a:gdLst>
              <a:gd name="connsiteX0" fmla="*/ 0 w 10490240"/>
              <a:gd name="connsiteY0" fmla="*/ 212348 h 212348"/>
              <a:gd name="connsiteX1" fmla="*/ 238892 w 10490240"/>
              <a:gd name="connsiteY1" fmla="*/ 0 h 212348"/>
              <a:gd name="connsiteX2" fmla="*/ 10490240 w 10490240"/>
              <a:gd name="connsiteY2" fmla="*/ 0 h 212348"/>
              <a:gd name="connsiteX3" fmla="*/ 10251349 w 10490240"/>
              <a:gd name="connsiteY3" fmla="*/ 212348 h 212348"/>
              <a:gd name="connsiteX4" fmla="*/ 0 w 10490240"/>
              <a:gd name="connsiteY4" fmla="*/ 212348 h 212348"/>
              <a:gd name="connsiteX0" fmla="*/ 0 w 10490240"/>
              <a:gd name="connsiteY0" fmla="*/ 212348 h 212348"/>
              <a:gd name="connsiteX1" fmla="*/ 4875 w 10490240"/>
              <a:gd name="connsiteY1" fmla="*/ 8668 h 212348"/>
              <a:gd name="connsiteX2" fmla="*/ 10490240 w 10490240"/>
              <a:gd name="connsiteY2" fmla="*/ 0 h 212348"/>
              <a:gd name="connsiteX3" fmla="*/ 10251349 w 10490240"/>
              <a:gd name="connsiteY3" fmla="*/ 212348 h 212348"/>
              <a:gd name="connsiteX4" fmla="*/ 0 w 10490240"/>
              <a:gd name="connsiteY4" fmla="*/ 212348 h 212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240" h="212348">
                <a:moveTo>
                  <a:pt x="0" y="212348"/>
                </a:moveTo>
                <a:lnTo>
                  <a:pt x="4875" y="8668"/>
                </a:lnTo>
                <a:lnTo>
                  <a:pt x="10490240" y="0"/>
                </a:lnTo>
                <a:lnTo>
                  <a:pt x="10251349" y="212348"/>
                </a:lnTo>
                <a:lnTo>
                  <a:pt x="0" y="212348"/>
                </a:lnTo>
                <a:close/>
              </a:path>
            </a:pathLst>
          </a:cu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Parallelogram 8"/>
          <p:cNvSpPr/>
          <p:nvPr/>
        </p:nvSpPr>
        <p:spPr>
          <a:xfrm>
            <a:off x="7443537" y="5887453"/>
            <a:ext cx="1556084" cy="970547"/>
          </a:xfrm>
          <a:prstGeom prst="parallelogram">
            <a:avLst>
              <a:gd name="adj" fmla="val 125826"/>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Parallelogram 9"/>
          <p:cNvSpPr/>
          <p:nvPr/>
        </p:nvSpPr>
        <p:spPr>
          <a:xfrm>
            <a:off x="7121693" y="5887453"/>
            <a:ext cx="1556084" cy="970547"/>
          </a:xfrm>
          <a:prstGeom prst="parallelogram">
            <a:avLst>
              <a:gd name="adj" fmla="val 125826"/>
            </a:avLst>
          </a:pr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ontent Placeholder 16"/>
          <p:cNvSpPr>
            <a:spLocks noGrp="1"/>
          </p:cNvSpPr>
          <p:nvPr>
            <p:ph sz="quarter" idx="10"/>
          </p:nvPr>
        </p:nvSpPr>
        <p:spPr>
          <a:xfrm>
            <a:off x="715047" y="2019300"/>
            <a:ext cx="10771097" cy="4241135"/>
          </a:xfrm>
        </p:spPr>
        <p:txBody>
          <a:bodyPr/>
          <a:lstStyle>
            <a:lvl1pPr>
              <a:buClr>
                <a:srgbClr val="173144"/>
              </a:buClr>
              <a:defRPr>
                <a:solidFill>
                  <a:srgbClr val="002060"/>
                </a:solidFill>
                <a:latin typeface="+mn-lt"/>
              </a:defRPr>
            </a:lvl1pPr>
            <a:lvl2pPr marL="685800" indent="-228600">
              <a:buClr>
                <a:srgbClr val="973674"/>
              </a:buClr>
              <a:buFont typeface="Wingdings" panose="05000000000000000000" pitchFamily="2" charset="2"/>
              <a:buChar char="§"/>
              <a:defRPr>
                <a:solidFill>
                  <a:srgbClr val="002060"/>
                </a:solidFill>
                <a:latin typeface="+mn-lt"/>
              </a:defRPr>
            </a:lvl2pPr>
            <a:lvl3pPr marL="1143000" indent="-228600">
              <a:buClr>
                <a:srgbClr val="973674"/>
              </a:buClr>
              <a:buFont typeface="Wingdings" panose="05000000000000000000" pitchFamily="2" charset="2"/>
              <a:buChar char="§"/>
              <a:defRPr>
                <a:solidFill>
                  <a:srgbClr val="002060"/>
                </a:solidFill>
                <a:latin typeface="+mn-lt"/>
              </a:defRPr>
            </a:lvl3pPr>
            <a:lvl4pPr marL="1600200" indent="-228600">
              <a:buClr>
                <a:srgbClr val="973674"/>
              </a:buClr>
              <a:buFont typeface="Wingdings" panose="05000000000000000000" pitchFamily="2" charset="2"/>
              <a:buChar char="§"/>
              <a:defRPr>
                <a:solidFill>
                  <a:srgbClr val="002060"/>
                </a:solidFill>
                <a:latin typeface="+mn-lt"/>
              </a:defRPr>
            </a:lvl4pPr>
            <a:lvl5pPr marL="2057400" indent="-228600">
              <a:buClr>
                <a:srgbClr val="973674"/>
              </a:buClr>
              <a:buFont typeface="Wingdings" panose="05000000000000000000" pitchFamily="2" charset="2"/>
              <a:buChar char="§"/>
              <a:defRPr>
                <a:solidFill>
                  <a:srgbClr val="00206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27646284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744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r="1410"/>
          <a:stretch/>
        </p:blipFill>
        <p:spPr>
          <a:xfrm>
            <a:off x="27292" y="13648"/>
            <a:ext cx="12164707" cy="6844678"/>
          </a:xfrm>
          <a:prstGeom prst="rect">
            <a:avLst/>
          </a:prstGeom>
        </p:spPr>
      </p:pic>
      <p:sp>
        <p:nvSpPr>
          <p:cNvPr id="2" name="Title 1"/>
          <p:cNvSpPr>
            <a:spLocks noGrp="1"/>
          </p:cNvSpPr>
          <p:nvPr>
            <p:ph type="title"/>
          </p:nvPr>
        </p:nvSpPr>
        <p:spPr>
          <a:xfrm>
            <a:off x="499060" y="1049552"/>
            <a:ext cx="7839722" cy="1362075"/>
          </a:xfrm>
        </p:spPr>
        <p:txBody>
          <a:bodyPr anchor="t"/>
          <a:lstStyle>
            <a:lvl1pPr algn="ctr">
              <a:defRPr sz="4400" b="1" cap="all">
                <a:solidFill>
                  <a:srgbClr val="002060"/>
                </a:solidFill>
                <a:latin typeface="Calibri Light" panose="020F030202020403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2593075"/>
            <a:ext cx="6242934" cy="571876"/>
          </a:xfrm>
        </p:spPr>
        <p:txBody>
          <a:bodyPr anchor="b"/>
          <a:lstStyle>
            <a:lvl1pPr marL="0" indent="0" algn="ctr">
              <a:buNone/>
              <a:defRPr sz="2000">
                <a:latin typeface="Calibri Light" panose="020F03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7541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76092" y="1551995"/>
            <a:ext cx="5690563" cy="5104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67253" y="1566064"/>
            <a:ext cx="5477920" cy="50450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633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81150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34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241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847" y="91646"/>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4" y="192428"/>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2469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6546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1296537"/>
          </a:xfrm>
          <a:prstGeom prst="rect">
            <a:avLst/>
          </a:prstGeom>
          <a:solidFill>
            <a:schemeClr val="accent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pic>
        <p:nvPicPr>
          <p:cNvPr id="7" name="Picture 6"/>
          <p:cNvPicPr>
            <a:picLocks noChangeAspect="1"/>
          </p:cNvPicPr>
          <p:nvPr userDrawn="1"/>
        </p:nvPicPr>
        <p:blipFill rotWithShape="1">
          <a:blip r:embed="rId14" cstate="print">
            <a:extLst>
              <a:ext uri="{28A0092B-C50C-407E-A947-70E740481C1C}">
                <a14:useLocalDpi xmlns:a14="http://schemas.microsoft.com/office/drawing/2010/main" val="0"/>
              </a:ext>
            </a:extLst>
          </a:blip>
          <a:srcRect r="71600"/>
          <a:stretch/>
        </p:blipFill>
        <p:spPr>
          <a:xfrm>
            <a:off x="11136690" y="185047"/>
            <a:ext cx="941579" cy="884031"/>
          </a:xfrm>
          <a:prstGeom prst="rect">
            <a:avLst/>
          </a:prstGeom>
        </p:spPr>
      </p:pic>
      <p:sp>
        <p:nvSpPr>
          <p:cNvPr id="1026" name="Rectangle 2"/>
          <p:cNvSpPr>
            <a:spLocks noGrp="1" noChangeArrowheads="1"/>
          </p:cNvSpPr>
          <p:nvPr>
            <p:ph type="title"/>
          </p:nvPr>
        </p:nvSpPr>
        <p:spPr bwMode="auto">
          <a:xfrm>
            <a:off x="334963" y="55563"/>
            <a:ext cx="10020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MX" smtClean="0"/>
              <a:t>Click to edit Master title style</a:t>
            </a:r>
          </a:p>
        </p:txBody>
      </p:sp>
      <p:sp>
        <p:nvSpPr>
          <p:cNvPr id="1027" name="Rectangle 3"/>
          <p:cNvSpPr>
            <a:spLocks noGrp="1" noChangeArrowheads="1"/>
          </p:cNvSpPr>
          <p:nvPr>
            <p:ph type="body" idx="1"/>
          </p:nvPr>
        </p:nvSpPr>
        <p:spPr bwMode="auto">
          <a:xfrm>
            <a:off x="306388" y="1408113"/>
            <a:ext cx="11649075"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MX" dirty="0" smtClean="0"/>
              <a:t>Click to edit Master text styles</a:t>
            </a:r>
          </a:p>
          <a:p>
            <a:pPr lvl="1"/>
            <a:r>
              <a:rPr lang="en-US" altLang="es-MX" dirty="0" smtClean="0"/>
              <a:t>Second level</a:t>
            </a:r>
          </a:p>
          <a:p>
            <a:pPr lvl="2"/>
            <a:r>
              <a:rPr lang="en-US" altLang="es-MX" dirty="0" smtClean="0"/>
              <a:t>Third level</a:t>
            </a:r>
          </a:p>
          <a:p>
            <a:pPr lvl="3"/>
            <a:r>
              <a:rPr lang="en-US" altLang="es-MX" dirty="0" smtClean="0"/>
              <a:t>Fourth level</a:t>
            </a:r>
          </a:p>
          <a:p>
            <a:pPr lvl="4"/>
            <a:r>
              <a:rPr lang="en-US" altLang="es-MX" dirty="0" smtClean="0"/>
              <a:t>Fifth level</a:t>
            </a:r>
          </a:p>
        </p:txBody>
      </p:sp>
    </p:spTree>
  </p:cSld>
  <p:clrMap bg1="lt1" tx1="dk1" bg2="lt2" tx2="dk2" accent1="accent1" accent2="accent2" accent3="accent3" accent4="accent4" accent5="accent5" accent6="accent6" hlink="hlink" folHlink="folHlink"/>
  <p:sldLayoutIdLst>
    <p:sldLayoutId id="2147484055"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6" r:id="rId12"/>
  </p:sldLayoutIdLst>
  <p:txStyles>
    <p:titleStyle>
      <a:lvl1pPr algn="l" rtl="0" eaLnBrk="0" fontAlgn="base" hangingPunct="0">
        <a:spcBef>
          <a:spcPct val="0"/>
        </a:spcBef>
        <a:spcAft>
          <a:spcPct val="0"/>
        </a:spcAft>
        <a:defRPr sz="4800" b="1">
          <a:solidFill>
            <a:schemeClr val="bg1"/>
          </a:solidFill>
          <a:latin typeface="Calibri Light" panose="020F0302020204030204" pitchFamily="34" charset="0"/>
          <a:ea typeface="MS PGothic" panose="020B0600070205080204" pitchFamily="34" charset="-128"/>
          <a:cs typeface="Calibri Light" panose="020F0302020204030204" pitchFamily="34" charset="0"/>
        </a:defRPr>
      </a:lvl1pPr>
      <a:lvl2pPr algn="l" rtl="0" eaLnBrk="0" fontAlgn="base" hangingPunct="0">
        <a:spcBef>
          <a:spcPct val="0"/>
        </a:spcBef>
        <a:spcAft>
          <a:spcPct val="0"/>
        </a:spcAft>
        <a:defRPr sz="4800">
          <a:solidFill>
            <a:srgbClr val="000000"/>
          </a:solidFill>
          <a:latin typeface="Times New Roman" charset="0"/>
          <a:ea typeface="MS PGothic" panose="020B0600070205080204" pitchFamily="34" charset="-128"/>
          <a:cs typeface="ＭＳ Ｐゴシック" charset="0"/>
        </a:defRPr>
      </a:lvl2pPr>
      <a:lvl3pPr algn="l" rtl="0" eaLnBrk="0" fontAlgn="base" hangingPunct="0">
        <a:spcBef>
          <a:spcPct val="0"/>
        </a:spcBef>
        <a:spcAft>
          <a:spcPct val="0"/>
        </a:spcAft>
        <a:defRPr sz="4800">
          <a:solidFill>
            <a:srgbClr val="000000"/>
          </a:solidFill>
          <a:latin typeface="Times New Roman" charset="0"/>
          <a:ea typeface="MS PGothic" panose="020B0600070205080204" pitchFamily="34" charset="-128"/>
          <a:cs typeface="ＭＳ Ｐゴシック" charset="0"/>
        </a:defRPr>
      </a:lvl3pPr>
      <a:lvl4pPr algn="l" rtl="0" eaLnBrk="0" fontAlgn="base" hangingPunct="0">
        <a:spcBef>
          <a:spcPct val="0"/>
        </a:spcBef>
        <a:spcAft>
          <a:spcPct val="0"/>
        </a:spcAft>
        <a:defRPr sz="4800">
          <a:solidFill>
            <a:srgbClr val="000000"/>
          </a:solidFill>
          <a:latin typeface="Times New Roman" charset="0"/>
          <a:ea typeface="MS PGothic" panose="020B0600070205080204" pitchFamily="34" charset="-128"/>
          <a:cs typeface="ＭＳ Ｐゴシック" charset="0"/>
        </a:defRPr>
      </a:lvl4pPr>
      <a:lvl5pPr algn="l" rtl="0" eaLnBrk="0" fontAlgn="base" hangingPunct="0">
        <a:spcBef>
          <a:spcPct val="0"/>
        </a:spcBef>
        <a:spcAft>
          <a:spcPct val="0"/>
        </a:spcAft>
        <a:defRPr sz="4800">
          <a:solidFill>
            <a:srgbClr val="000000"/>
          </a:solidFill>
          <a:latin typeface="Times New Roman" charset="0"/>
          <a:ea typeface="MS PGothic" panose="020B0600070205080204" pitchFamily="34" charset="-128"/>
          <a:cs typeface="ＭＳ Ｐゴシック" charset="0"/>
        </a:defRPr>
      </a:lvl5pPr>
      <a:lvl6pPr marL="457200" algn="l" rtl="0" fontAlgn="base">
        <a:spcBef>
          <a:spcPct val="0"/>
        </a:spcBef>
        <a:spcAft>
          <a:spcPct val="0"/>
        </a:spcAft>
        <a:defRPr sz="2000">
          <a:solidFill>
            <a:schemeClr val="bg1"/>
          </a:solidFill>
          <a:latin typeface="Times New Roman" charset="0"/>
          <a:ea typeface="ＭＳ Ｐゴシック" charset="0"/>
        </a:defRPr>
      </a:lvl6pPr>
      <a:lvl7pPr marL="914400" algn="l" rtl="0" fontAlgn="base">
        <a:spcBef>
          <a:spcPct val="0"/>
        </a:spcBef>
        <a:spcAft>
          <a:spcPct val="0"/>
        </a:spcAft>
        <a:defRPr sz="2000">
          <a:solidFill>
            <a:schemeClr val="bg1"/>
          </a:solidFill>
          <a:latin typeface="Times New Roman" charset="0"/>
          <a:ea typeface="ＭＳ Ｐゴシック" charset="0"/>
        </a:defRPr>
      </a:lvl7pPr>
      <a:lvl8pPr marL="1371600" algn="l" rtl="0" fontAlgn="base">
        <a:spcBef>
          <a:spcPct val="0"/>
        </a:spcBef>
        <a:spcAft>
          <a:spcPct val="0"/>
        </a:spcAft>
        <a:defRPr sz="2000">
          <a:solidFill>
            <a:schemeClr val="bg1"/>
          </a:solidFill>
          <a:latin typeface="Times New Roman" charset="0"/>
          <a:ea typeface="ＭＳ Ｐゴシック" charset="0"/>
        </a:defRPr>
      </a:lvl8pPr>
      <a:lvl9pPr marL="1828800" algn="l" rtl="0" fontAlgn="base">
        <a:spcBef>
          <a:spcPct val="0"/>
        </a:spcBef>
        <a:spcAft>
          <a:spcPct val="0"/>
        </a:spcAft>
        <a:defRPr sz="2000">
          <a:solidFill>
            <a:schemeClr val="bg1"/>
          </a:solidFill>
          <a:latin typeface="Times New Roman" charset="0"/>
          <a:ea typeface="ＭＳ Ｐゴシック" charset="0"/>
        </a:defRPr>
      </a:lvl9pPr>
    </p:titleStyle>
    <p:bodyStyle>
      <a:lvl1pPr marL="342900" indent="-342900" algn="l" rtl="0" eaLnBrk="0" fontAlgn="base" hangingPunct="0">
        <a:spcBef>
          <a:spcPct val="20000"/>
        </a:spcBef>
        <a:spcAft>
          <a:spcPct val="25000"/>
        </a:spcAft>
        <a:defRPr sz="3200">
          <a:solidFill>
            <a:schemeClr val="tx1"/>
          </a:solidFill>
          <a:latin typeface="Calibri Light" panose="020F0302020204030204" pitchFamily="34" charset="0"/>
          <a:ea typeface="MS PGothic" panose="020B0600070205080204" pitchFamily="34" charset="-128"/>
          <a:cs typeface="Calibri Light" panose="020F0302020204030204" pitchFamily="34" charset="0"/>
        </a:defRPr>
      </a:lvl1pPr>
      <a:lvl2pPr marL="400050" indent="-285750" algn="l" rtl="0" eaLnBrk="0" fontAlgn="base" hangingPunct="0">
        <a:spcBef>
          <a:spcPct val="20000"/>
        </a:spcBef>
        <a:spcAft>
          <a:spcPct val="0"/>
        </a:spcAft>
        <a:buClr>
          <a:srgbClr val="CC0000"/>
        </a:buClr>
        <a:buSzPct val="90000"/>
        <a:buFont typeface="Wingdings" panose="05000000000000000000" pitchFamily="2" charset="2"/>
        <a:buChar char="§"/>
        <a:defRPr sz="3000">
          <a:solidFill>
            <a:schemeClr val="tx1"/>
          </a:solidFill>
          <a:latin typeface="Calibri Light" panose="020F0302020204030204" pitchFamily="34" charset="0"/>
          <a:ea typeface="MS PGothic" panose="020B0600070205080204" pitchFamily="34" charset="-128"/>
        </a:defRPr>
      </a:lvl2pPr>
      <a:lvl3pPr marL="742950" indent="-228600" algn="l" rtl="0" eaLnBrk="0" fontAlgn="base" hangingPunct="0">
        <a:spcBef>
          <a:spcPct val="40000"/>
        </a:spcBef>
        <a:spcAft>
          <a:spcPct val="0"/>
        </a:spcAft>
        <a:buChar char="•"/>
        <a:defRPr sz="2600" i="1">
          <a:solidFill>
            <a:schemeClr val="tx1"/>
          </a:solidFill>
          <a:latin typeface="Calibri Light" panose="020F0302020204030204" pitchFamily="34" charset="0"/>
          <a:ea typeface="MS PGothic" panose="020B0600070205080204" pitchFamily="34" charset="-128"/>
        </a:defRPr>
      </a:lvl3pPr>
      <a:lvl4pPr marL="1258888" indent="-228600" algn="l" rtl="0" eaLnBrk="0" fontAlgn="base" hangingPunct="0">
        <a:spcBef>
          <a:spcPct val="40000"/>
        </a:spcBef>
        <a:spcAft>
          <a:spcPct val="0"/>
        </a:spcAft>
        <a:buChar char="–"/>
        <a:defRPr sz="2200">
          <a:solidFill>
            <a:schemeClr val="tx1"/>
          </a:solidFill>
          <a:latin typeface="Calibri Light" panose="020F0302020204030204" pitchFamily="34" charset="0"/>
          <a:ea typeface="MS PGothic" panose="020B0600070205080204" pitchFamily="34" charset="-128"/>
        </a:defRPr>
      </a:lvl4pPr>
      <a:lvl5pPr marL="1422400" indent="406400" algn="l" rtl="0" eaLnBrk="0" fontAlgn="base" hangingPunct="0">
        <a:spcBef>
          <a:spcPct val="20000"/>
        </a:spcBef>
        <a:spcAft>
          <a:spcPct val="0"/>
        </a:spcAft>
        <a:defRPr sz="2000">
          <a:solidFill>
            <a:schemeClr val="tx1"/>
          </a:solidFill>
          <a:latin typeface="Calibri Light" panose="020F0302020204030204" pitchFamily="34" charset="0"/>
          <a:ea typeface="MS PGothic" panose="020B0600070205080204" pitchFamily="34" charset="-128"/>
        </a:defRPr>
      </a:lvl5pPr>
      <a:lvl6pPr marL="1879600" algn="l" rtl="0" fontAlgn="base">
        <a:spcBef>
          <a:spcPct val="20000"/>
        </a:spcBef>
        <a:spcAft>
          <a:spcPct val="0"/>
        </a:spcAft>
        <a:defRPr>
          <a:solidFill>
            <a:schemeClr val="tx1"/>
          </a:solidFill>
          <a:latin typeface="+mn-lt"/>
          <a:ea typeface="+mn-ea"/>
        </a:defRPr>
      </a:lvl6pPr>
      <a:lvl7pPr marL="2336800" algn="l" rtl="0" fontAlgn="base">
        <a:spcBef>
          <a:spcPct val="20000"/>
        </a:spcBef>
        <a:spcAft>
          <a:spcPct val="0"/>
        </a:spcAft>
        <a:defRPr>
          <a:solidFill>
            <a:schemeClr val="tx1"/>
          </a:solidFill>
          <a:latin typeface="+mn-lt"/>
          <a:ea typeface="+mn-ea"/>
        </a:defRPr>
      </a:lvl7pPr>
      <a:lvl8pPr marL="2794000" algn="l" rtl="0" fontAlgn="base">
        <a:spcBef>
          <a:spcPct val="20000"/>
        </a:spcBef>
        <a:spcAft>
          <a:spcPct val="0"/>
        </a:spcAft>
        <a:defRPr>
          <a:solidFill>
            <a:schemeClr val="tx1"/>
          </a:solidFill>
          <a:latin typeface="+mn-lt"/>
          <a:ea typeface="+mn-ea"/>
        </a:defRPr>
      </a:lvl8pPr>
      <a:lvl9pPr marL="3251200" algn="l" rtl="0" fontAlgn="base">
        <a:spcBef>
          <a:spcPct val="20000"/>
        </a:spcBef>
        <a:spcAft>
          <a:spcPct val="0"/>
        </a:spcAft>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emf"/><Relationship Id="rId5" Type="http://schemas.openxmlformats.org/officeDocument/2006/relationships/oleObject" Target="../embeddings/oleObject6.bin"/><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9.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9.emf"/><Relationship Id="rId5" Type="http://schemas.openxmlformats.org/officeDocument/2006/relationships/oleObject" Target="../embeddings/oleObject14.bin"/><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1.emf"/><Relationship Id="rId5" Type="http://schemas.openxmlformats.org/officeDocument/2006/relationships/oleObject" Target="../embeddings/oleObject16.bin"/><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oleObject" Target="../embeddings/oleObject18.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s-MX" sz="4500" dirty="0" smtClean="0"/>
              <a:t>GRASP</a:t>
            </a:r>
            <a:br>
              <a:rPr lang="en-US" altLang="es-MX" sz="4500" dirty="0" smtClean="0"/>
            </a:br>
            <a:r>
              <a:rPr lang="es-MX" sz="3600" dirty="0" err="1" smtClean="0"/>
              <a:t>greedy</a:t>
            </a:r>
            <a:r>
              <a:rPr lang="es-MX" sz="3600" dirty="0" smtClean="0"/>
              <a:t> </a:t>
            </a:r>
            <a:r>
              <a:rPr lang="es-MX" sz="3600" dirty="0" err="1" smtClean="0"/>
              <a:t>randomized</a:t>
            </a:r>
            <a:r>
              <a:rPr lang="es-MX" sz="3600" dirty="0" smtClean="0"/>
              <a:t> </a:t>
            </a:r>
            <a:r>
              <a:rPr lang="es-MX" sz="3600" dirty="0" err="1" smtClean="0"/>
              <a:t>adaptive</a:t>
            </a:r>
            <a:r>
              <a:rPr lang="es-MX" sz="3600" dirty="0" smtClean="0"/>
              <a:t> </a:t>
            </a:r>
            <a:r>
              <a:rPr lang="es-MX" sz="3600" dirty="0" err="1" smtClean="0"/>
              <a:t>search</a:t>
            </a:r>
            <a:endParaRPr lang="en-US" altLang="es-MX" sz="3600" dirty="0" smtClean="0"/>
          </a:p>
        </p:txBody>
      </p:sp>
      <p:sp>
        <p:nvSpPr>
          <p:cNvPr id="5123" name="Subtitle 2"/>
          <p:cNvSpPr>
            <a:spLocks noGrp="1"/>
          </p:cNvSpPr>
          <p:nvPr>
            <p:ph type="body" idx="1"/>
          </p:nvPr>
        </p:nvSpPr>
        <p:spPr/>
        <p:txBody>
          <a:bodyPr/>
          <a:lstStyle/>
          <a:p>
            <a:r>
              <a:rPr lang="en-US" altLang="es-MX" dirty="0" smtClean="0">
                <a:solidFill>
                  <a:srgbClr val="2F2B20"/>
                </a:solidFill>
              </a:rPr>
              <a:t>Multistage Job Shop Production Scheduling Problem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s-MX" smtClean="0"/>
              <a:t>Example 4 task, 4 machines, 2 stages</a:t>
            </a:r>
          </a:p>
        </p:txBody>
      </p:sp>
      <p:graphicFrame>
        <p:nvGraphicFramePr>
          <p:cNvPr id="4" name="Table 3"/>
          <p:cNvGraphicFramePr>
            <a:graphicFrameLocks noGrp="1"/>
          </p:cNvGraphicFramePr>
          <p:nvPr>
            <p:extLst>
              <p:ext uri="{D42A27DB-BD31-4B8C-83A1-F6EECF244321}">
                <p14:modId xmlns:p14="http://schemas.microsoft.com/office/powerpoint/2010/main" val="350255438"/>
              </p:ext>
            </p:extLst>
          </p:nvPr>
        </p:nvGraphicFramePr>
        <p:xfrm>
          <a:off x="1799303" y="2057396"/>
          <a:ext cx="6982745" cy="3694474"/>
        </p:xfrm>
        <a:graphic>
          <a:graphicData uri="http://schemas.openxmlformats.org/drawingml/2006/table">
            <a:tbl>
              <a:tblPr>
                <a:tableStyleId>{22838BEF-8BB2-4498-84A7-C5851F593DF1}</a:tableStyleId>
              </a:tblPr>
              <a:tblGrid>
                <a:gridCol w="841570">
                  <a:extLst>
                    <a:ext uri="{9D8B030D-6E8A-4147-A177-3AD203B41FA5}">
                      <a16:colId xmlns:a16="http://schemas.microsoft.com/office/drawing/2014/main" val="20000"/>
                    </a:ext>
                  </a:extLst>
                </a:gridCol>
                <a:gridCol w="1228235">
                  <a:extLst>
                    <a:ext uri="{9D8B030D-6E8A-4147-A177-3AD203B41FA5}">
                      <a16:colId xmlns:a16="http://schemas.microsoft.com/office/drawing/2014/main" val="20001"/>
                    </a:ext>
                  </a:extLst>
                </a:gridCol>
                <a:gridCol w="1228235">
                  <a:extLst>
                    <a:ext uri="{9D8B030D-6E8A-4147-A177-3AD203B41FA5}">
                      <a16:colId xmlns:a16="http://schemas.microsoft.com/office/drawing/2014/main" val="20002"/>
                    </a:ext>
                  </a:extLst>
                </a:gridCol>
                <a:gridCol w="1228235">
                  <a:extLst>
                    <a:ext uri="{9D8B030D-6E8A-4147-A177-3AD203B41FA5}">
                      <a16:colId xmlns:a16="http://schemas.microsoft.com/office/drawing/2014/main" val="20003"/>
                    </a:ext>
                  </a:extLst>
                </a:gridCol>
                <a:gridCol w="1228235">
                  <a:extLst>
                    <a:ext uri="{9D8B030D-6E8A-4147-A177-3AD203B41FA5}">
                      <a16:colId xmlns:a16="http://schemas.microsoft.com/office/drawing/2014/main" val="20004"/>
                    </a:ext>
                  </a:extLst>
                </a:gridCol>
                <a:gridCol w="1228235">
                  <a:extLst>
                    <a:ext uri="{9D8B030D-6E8A-4147-A177-3AD203B41FA5}">
                      <a16:colId xmlns:a16="http://schemas.microsoft.com/office/drawing/2014/main" val="20005"/>
                    </a:ext>
                  </a:extLst>
                </a:gridCol>
              </a:tblGrid>
              <a:tr h="527782">
                <a:tc rowSpan="2">
                  <a:txBody>
                    <a:bodyPr/>
                    <a:lstStyle/>
                    <a:p>
                      <a:pPr algn="ctr" fontAlgn="ctr"/>
                      <a:r>
                        <a:rPr lang="en-US" sz="2000" b="1" u="none" strike="noStrike" dirty="0">
                          <a:solidFill>
                            <a:schemeClr val="bg1"/>
                          </a:solidFill>
                          <a:effectLst/>
                        </a:rPr>
                        <a:t>Jobs</a:t>
                      </a:r>
                      <a:endParaRPr lang="en-US" sz="2000" b="1" i="0" u="none" strike="noStrike" dirty="0">
                        <a:solidFill>
                          <a:schemeClr val="bg1"/>
                        </a:solidFill>
                        <a:effectLst/>
                        <a:latin typeface="Calibri"/>
                      </a:endParaRPr>
                    </a:p>
                  </a:txBody>
                  <a:tcPr marL="9525" marR="9525" marT="9525" marB="0" anchor="ctr">
                    <a:solidFill>
                      <a:schemeClr val="tx2">
                        <a:lumMod val="75000"/>
                      </a:schemeClr>
                    </a:solidFill>
                  </a:tcPr>
                </a:tc>
                <a:tc rowSpan="2">
                  <a:txBody>
                    <a:bodyPr/>
                    <a:lstStyle/>
                    <a:p>
                      <a:pPr algn="ctr" fontAlgn="ctr"/>
                      <a:r>
                        <a:rPr lang="en-US" sz="2000" b="1" u="none" strike="noStrike" dirty="0" smtClean="0">
                          <a:solidFill>
                            <a:schemeClr val="bg1"/>
                          </a:solidFill>
                          <a:effectLst/>
                        </a:rPr>
                        <a:t>Due Date</a:t>
                      </a:r>
                      <a:endParaRPr lang="en-US" sz="2000" b="1" i="0" u="none" strike="noStrike" dirty="0">
                        <a:solidFill>
                          <a:schemeClr val="bg1"/>
                        </a:solidFill>
                        <a:effectLst/>
                        <a:latin typeface="Calibri"/>
                      </a:endParaRPr>
                    </a:p>
                  </a:txBody>
                  <a:tcPr marL="9525" marR="9525" marT="9525" marB="0" anchor="ctr">
                    <a:solidFill>
                      <a:schemeClr val="tx2">
                        <a:lumMod val="75000"/>
                      </a:schemeClr>
                    </a:solidFill>
                  </a:tcPr>
                </a:tc>
                <a:tc gridSpan="4">
                  <a:txBody>
                    <a:bodyPr/>
                    <a:lstStyle/>
                    <a:p>
                      <a:pPr algn="ctr" fontAlgn="ctr"/>
                      <a:r>
                        <a:rPr lang="en-US" sz="2000" b="1" u="none" strike="noStrike" dirty="0">
                          <a:solidFill>
                            <a:schemeClr val="bg1"/>
                          </a:solidFill>
                          <a:effectLst/>
                        </a:rPr>
                        <a:t>Processing time</a:t>
                      </a:r>
                      <a:endParaRPr lang="en-US" sz="2000" b="1" i="0" u="none" strike="noStrike" dirty="0">
                        <a:solidFill>
                          <a:schemeClr val="bg1"/>
                        </a:solidFill>
                        <a:effectLst/>
                        <a:latin typeface="Calibri"/>
                      </a:endParaRPr>
                    </a:p>
                  </a:txBody>
                  <a:tcPr marL="9525" marR="9525" marT="9525" marB="0" anchor="ctr">
                    <a:solidFill>
                      <a:schemeClr val="tx2">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7782">
                <a:tc vMerge="1">
                  <a:txBody>
                    <a:bodyPr/>
                    <a:lstStyle/>
                    <a:p>
                      <a:endParaRPr lang="en-US"/>
                    </a:p>
                  </a:txBody>
                  <a:tcPr/>
                </a:tc>
                <a:tc vMerge="1">
                  <a:txBody>
                    <a:bodyPr/>
                    <a:lstStyle/>
                    <a:p>
                      <a:endParaRPr lang="en-US"/>
                    </a:p>
                  </a:txBody>
                  <a:tcPr/>
                </a:tc>
                <a:tc>
                  <a:txBody>
                    <a:bodyPr/>
                    <a:lstStyle/>
                    <a:p>
                      <a:pPr algn="ctr" fontAlgn="ctr"/>
                      <a:r>
                        <a:rPr lang="en-US" sz="2000" b="1" u="none" strike="noStrike" dirty="0">
                          <a:solidFill>
                            <a:schemeClr val="bg1"/>
                          </a:solidFill>
                          <a:effectLst/>
                        </a:rPr>
                        <a:t>M1</a:t>
                      </a:r>
                      <a:endParaRPr lang="en-US" sz="2000" b="1" i="0" u="none" strike="noStrike" dirty="0">
                        <a:solidFill>
                          <a:schemeClr val="bg1"/>
                        </a:solidFill>
                        <a:effectLst/>
                        <a:latin typeface="Calibri"/>
                      </a:endParaRPr>
                    </a:p>
                  </a:txBody>
                  <a:tcPr marL="9525" marR="9525" marT="9525" marB="0" anchor="ctr">
                    <a:solidFill>
                      <a:schemeClr val="tx2">
                        <a:lumMod val="75000"/>
                      </a:schemeClr>
                    </a:solidFill>
                  </a:tcPr>
                </a:tc>
                <a:tc>
                  <a:txBody>
                    <a:bodyPr/>
                    <a:lstStyle/>
                    <a:p>
                      <a:pPr algn="ctr" fontAlgn="ctr"/>
                      <a:r>
                        <a:rPr lang="en-US" sz="2000" b="1" u="none" strike="noStrike" dirty="0">
                          <a:solidFill>
                            <a:schemeClr val="bg1"/>
                          </a:solidFill>
                          <a:effectLst/>
                        </a:rPr>
                        <a:t>M2</a:t>
                      </a:r>
                      <a:endParaRPr lang="en-US" sz="2000" b="1" i="0" u="none" strike="noStrike" dirty="0">
                        <a:solidFill>
                          <a:schemeClr val="bg1"/>
                        </a:solidFill>
                        <a:effectLst/>
                        <a:latin typeface="Calibri"/>
                      </a:endParaRPr>
                    </a:p>
                  </a:txBody>
                  <a:tcPr marL="9525" marR="9525" marT="9525" marB="0" anchor="ctr">
                    <a:solidFill>
                      <a:schemeClr val="tx2">
                        <a:lumMod val="75000"/>
                      </a:schemeClr>
                    </a:solidFill>
                  </a:tcPr>
                </a:tc>
                <a:tc>
                  <a:txBody>
                    <a:bodyPr/>
                    <a:lstStyle/>
                    <a:p>
                      <a:pPr algn="ctr" fontAlgn="ctr"/>
                      <a:r>
                        <a:rPr lang="en-US" sz="2000" b="1" u="none" strike="noStrike" dirty="0">
                          <a:solidFill>
                            <a:schemeClr val="bg1"/>
                          </a:solidFill>
                          <a:effectLst/>
                        </a:rPr>
                        <a:t>M3</a:t>
                      </a:r>
                      <a:endParaRPr lang="en-US" sz="2000" b="1" i="0" u="none" strike="noStrike" dirty="0">
                        <a:solidFill>
                          <a:schemeClr val="bg1"/>
                        </a:solidFill>
                        <a:effectLst/>
                        <a:latin typeface="Calibri"/>
                      </a:endParaRPr>
                    </a:p>
                  </a:txBody>
                  <a:tcPr marL="9525" marR="9525" marT="9525" marB="0" anchor="ctr">
                    <a:solidFill>
                      <a:schemeClr val="tx2">
                        <a:lumMod val="75000"/>
                      </a:schemeClr>
                    </a:solidFill>
                  </a:tcPr>
                </a:tc>
                <a:tc>
                  <a:txBody>
                    <a:bodyPr/>
                    <a:lstStyle/>
                    <a:p>
                      <a:pPr algn="ctr" fontAlgn="ctr"/>
                      <a:r>
                        <a:rPr lang="en-US" sz="2000" b="1" u="none" strike="noStrike" dirty="0">
                          <a:solidFill>
                            <a:schemeClr val="bg1"/>
                          </a:solidFill>
                          <a:effectLst/>
                        </a:rPr>
                        <a:t>M4</a:t>
                      </a:r>
                      <a:endParaRPr lang="en-US" sz="2000" b="1" i="0" u="none" strike="noStrike" dirty="0">
                        <a:solidFill>
                          <a:schemeClr val="bg1"/>
                        </a:solidFill>
                        <a:effectLst/>
                        <a:latin typeface="Calibri"/>
                      </a:endParaRPr>
                    </a:p>
                  </a:txBody>
                  <a:tcPr marL="9525" marR="9525" marT="9525" marB="0" anchor="ctr">
                    <a:solidFill>
                      <a:schemeClr val="tx2">
                        <a:lumMod val="75000"/>
                      </a:schemeClr>
                    </a:solidFill>
                  </a:tcPr>
                </a:tc>
                <a:extLst>
                  <a:ext uri="{0D108BD9-81ED-4DB2-BD59-A6C34878D82A}">
                    <a16:rowId xmlns:a16="http://schemas.microsoft.com/office/drawing/2014/main" val="10001"/>
                  </a:ext>
                </a:extLst>
              </a:tr>
              <a:tr h="527782">
                <a:tc>
                  <a:txBody>
                    <a:bodyPr/>
                    <a:lstStyle/>
                    <a:p>
                      <a:pPr algn="ctr" fontAlgn="ctr"/>
                      <a:r>
                        <a:rPr lang="en-US" sz="2000" u="none" strike="noStrike">
                          <a:effectLst/>
                        </a:rPr>
                        <a:t>1</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800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171</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171</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110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96</a:t>
                      </a:r>
                      <a:endParaRPr lang="en-US" sz="20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r h="527782">
                <a:tc>
                  <a:txBody>
                    <a:bodyPr/>
                    <a:lstStyle/>
                    <a:p>
                      <a:pPr algn="ctr" fontAlgn="ctr"/>
                      <a:r>
                        <a:rPr lang="en-US" sz="2000" u="none" strike="noStrike">
                          <a:effectLst/>
                        </a:rPr>
                        <a:t>2</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600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111</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100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86</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96</a:t>
                      </a:r>
                      <a:endParaRPr lang="en-US" sz="20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3"/>
                  </a:ext>
                </a:extLst>
              </a:tr>
              <a:tr h="527782">
                <a:tc>
                  <a:txBody>
                    <a:bodyPr/>
                    <a:lstStyle/>
                    <a:p>
                      <a:pPr algn="ctr" fontAlgn="ctr"/>
                      <a:r>
                        <a:rPr lang="en-US" sz="2000" u="none" strike="noStrike">
                          <a:effectLst/>
                        </a:rPr>
                        <a:t>3</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800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151</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151</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96</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96</a:t>
                      </a:r>
                      <a:endParaRPr lang="en-US" sz="20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4"/>
                  </a:ext>
                </a:extLst>
              </a:tr>
              <a:tr h="527782">
                <a:tc>
                  <a:txBody>
                    <a:bodyPr/>
                    <a:lstStyle/>
                    <a:p>
                      <a:pPr algn="ctr" fontAlgn="ctr"/>
                      <a:r>
                        <a:rPr lang="en-US" sz="2000" u="none" strike="noStrike">
                          <a:effectLst/>
                        </a:rPr>
                        <a:t>4</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1000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161</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161</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90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96</a:t>
                      </a:r>
                      <a:endParaRPr lang="en-US" sz="20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5"/>
                  </a:ext>
                </a:extLst>
              </a:tr>
              <a:tr h="527782">
                <a:tc gridSpan="2">
                  <a:txBody>
                    <a:bodyPr/>
                    <a:lstStyle/>
                    <a:p>
                      <a:pPr algn="ctr" fontAlgn="ctr"/>
                      <a:r>
                        <a:rPr lang="en-US" sz="2000" b="1" u="none" strike="noStrike" dirty="0" err="1">
                          <a:effectLst/>
                        </a:rPr>
                        <a:t>SetUp</a:t>
                      </a:r>
                      <a:r>
                        <a:rPr lang="en-US" sz="2000" b="1" u="none" strike="noStrike" dirty="0">
                          <a:effectLst/>
                        </a:rPr>
                        <a:t> Time</a:t>
                      </a:r>
                      <a:endParaRPr lang="en-US" sz="2000" b="1" i="0" u="none" strike="noStrike" dirty="0">
                        <a:solidFill>
                          <a:srgbClr val="000000"/>
                        </a:solidFill>
                        <a:effectLst/>
                        <a:latin typeface="Calibri"/>
                      </a:endParaRPr>
                    </a:p>
                  </a:txBody>
                  <a:tcPr marL="9525" marR="9525" marT="9525" marB="0" anchor="ctr"/>
                </a:tc>
                <a:tc hMerge="1">
                  <a:txBody>
                    <a:bodyPr/>
                    <a:lstStyle/>
                    <a:p>
                      <a:endParaRPr lang="en-US"/>
                    </a:p>
                  </a:txBody>
                  <a:tcPr/>
                </a:tc>
                <a:tc>
                  <a:txBody>
                    <a:bodyPr/>
                    <a:lstStyle/>
                    <a:p>
                      <a:pPr algn="ctr" fontAlgn="ctr"/>
                      <a:r>
                        <a:rPr lang="en-US" sz="2000" u="none" strike="noStrike">
                          <a:effectLst/>
                        </a:rPr>
                        <a:t>80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80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a:effectLst/>
                        </a:rPr>
                        <a:t>40</a:t>
                      </a:r>
                      <a:endParaRPr lang="en-US" sz="2000" b="0" i="0" u="none" strike="noStrike">
                        <a:solidFill>
                          <a:srgbClr val="000000"/>
                        </a:solidFill>
                        <a:effectLst/>
                        <a:latin typeface="Calibri"/>
                      </a:endParaRPr>
                    </a:p>
                  </a:txBody>
                  <a:tcPr marL="9525" marR="9525" marT="9525" marB="0" anchor="ctr"/>
                </a:tc>
                <a:tc>
                  <a:txBody>
                    <a:bodyPr/>
                    <a:lstStyle/>
                    <a:p>
                      <a:pPr algn="ctr" fontAlgn="ctr"/>
                      <a:r>
                        <a:rPr lang="en-US" sz="2000" u="none" strike="noStrike" dirty="0">
                          <a:effectLst/>
                        </a:rPr>
                        <a:t>40</a:t>
                      </a:r>
                      <a:endParaRPr lang="en-US" sz="20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s-MX" smtClean="0"/>
              <a:t>Greedy Solution</a:t>
            </a:r>
          </a:p>
        </p:txBody>
      </p:sp>
      <p:pic>
        <p:nvPicPr>
          <p:cNvPr id="2" name="Picture 1"/>
          <p:cNvPicPr>
            <a:picLocks noChangeAspect="1"/>
          </p:cNvPicPr>
          <p:nvPr/>
        </p:nvPicPr>
        <p:blipFill>
          <a:blip r:embed="rId3"/>
          <a:stretch>
            <a:fillRect/>
          </a:stretch>
        </p:blipFill>
        <p:spPr>
          <a:xfrm>
            <a:off x="1544544" y="1686527"/>
            <a:ext cx="9161905" cy="472380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s-MX" smtClean="0"/>
              <a:t>Solución fase 2</a:t>
            </a:r>
          </a:p>
        </p:txBody>
      </p:sp>
      <p:pic>
        <p:nvPicPr>
          <p:cNvPr id="2" name="Picture 1"/>
          <p:cNvPicPr>
            <a:picLocks noChangeAspect="1"/>
          </p:cNvPicPr>
          <p:nvPr/>
        </p:nvPicPr>
        <p:blipFill>
          <a:blip r:embed="rId3"/>
          <a:stretch>
            <a:fillRect/>
          </a:stretch>
        </p:blipFill>
        <p:spPr>
          <a:xfrm>
            <a:off x="1193358" y="1416295"/>
            <a:ext cx="9762267" cy="504349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Rectangle 7"/>
          <p:cNvSpPr>
            <a:spLocks noGrp="1" noChangeArrowheads="1"/>
          </p:cNvSpPr>
          <p:nvPr>
            <p:ph type="title"/>
          </p:nvPr>
        </p:nvSpPr>
        <p:spPr>
          <a:xfrm>
            <a:off x="1562100" y="-25400"/>
            <a:ext cx="8021638" cy="1143000"/>
          </a:xfrm>
        </p:spPr>
        <p:txBody>
          <a:bodyPr/>
          <a:lstStyle/>
          <a:p>
            <a:pPr eaLnBrk="1" hangingPunct="1">
              <a:defRPr/>
            </a:pPr>
            <a:r>
              <a:rPr lang="en-US" sz="4400" dirty="0">
                <a:ea typeface="+mj-ea"/>
                <a:cs typeface="+mj-cs"/>
              </a:rPr>
              <a:t>RFID Communication process</a:t>
            </a:r>
          </a:p>
        </p:txBody>
      </p:sp>
      <p:grpSp>
        <p:nvGrpSpPr>
          <p:cNvPr id="21507" name="Group 19"/>
          <p:cNvGrpSpPr>
            <a:grpSpLocks/>
          </p:cNvGrpSpPr>
          <p:nvPr/>
        </p:nvGrpSpPr>
        <p:grpSpPr bwMode="auto">
          <a:xfrm>
            <a:off x="9134475" y="3135313"/>
            <a:ext cx="1109663" cy="882650"/>
            <a:chOff x="5855458" y="2358854"/>
            <a:chExt cx="3288542" cy="2391846"/>
          </a:xfrm>
        </p:grpSpPr>
        <p:sp>
          <p:nvSpPr>
            <p:cNvPr id="7" name="Cube 6"/>
            <p:cNvSpPr>
              <a:spLocks noChangeArrowheads="1"/>
            </p:cNvSpPr>
            <p:nvPr/>
          </p:nvSpPr>
          <p:spPr bwMode="auto">
            <a:xfrm rot="-5400000">
              <a:off x="6628426" y="2235126"/>
              <a:ext cx="2391846" cy="2639302"/>
            </a:xfrm>
            <a:prstGeom prst="cube">
              <a:avLst>
                <a:gd name="adj" fmla="val 22301"/>
              </a:avLst>
            </a:prstGeom>
            <a:solidFill>
              <a:srgbClr val="713D0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pic>
          <p:nvPicPr>
            <p:cNvPr id="4" name="Picture 3"/>
            <p:cNvPicPr>
              <a:picLocks noChangeAspect="1"/>
            </p:cNvPicPr>
            <p:nvPr/>
          </p:nvPicPr>
          <p:blipFill>
            <a:blip r:embed="rId2">
              <a:biLevel thresh="75000"/>
            </a:blip>
            <a:stretch>
              <a:fillRect/>
            </a:stretch>
          </p:blipFill>
          <p:spPr>
            <a:xfrm>
              <a:off x="5855458" y="2921498"/>
              <a:ext cx="1781379" cy="1169384"/>
            </a:xfrm>
            <a:prstGeom prst="rect">
              <a:avLst/>
            </a:prstGeom>
            <a:scene3d>
              <a:camera prst="isometricOffAxis1Left">
                <a:rot lat="1080000" lon="4440000" rev="0"/>
              </a:camera>
              <a:lightRig rig="threePt" dir="t"/>
            </a:scene3d>
          </p:spPr>
        </p:pic>
      </p:grpSp>
      <p:pic>
        <p:nvPicPr>
          <p:cNvPr id="21508" name="Picture 11" descr="ondas.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9075" y="2266950"/>
            <a:ext cx="21621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ondas.gif"/>
          <p:cNvPicPr>
            <a:picLocks noChangeAspect="1"/>
          </p:cNvPicPr>
          <p:nvPr/>
        </p:nvPicPr>
        <p:blipFill>
          <a:blip r:embed="rId3" cstate="print">
            <a:duotone>
              <a:schemeClr val="accent1">
                <a:shade val="45000"/>
                <a:satMod val="135000"/>
              </a:schemeClr>
              <a:prstClr val="white"/>
            </a:duotone>
          </a:blip>
          <a:stretch>
            <a:fillRect/>
          </a:stretch>
        </p:blipFill>
        <p:spPr>
          <a:xfrm flipH="1">
            <a:off x="7757891" y="2918137"/>
            <a:ext cx="1508535" cy="1256249"/>
          </a:xfrm>
          <a:prstGeom prst="rect">
            <a:avLst/>
          </a:prstGeom>
        </p:spPr>
      </p:pic>
      <p:grpSp>
        <p:nvGrpSpPr>
          <p:cNvPr id="21510" name="Group 22"/>
          <p:cNvGrpSpPr>
            <a:grpSpLocks/>
          </p:cNvGrpSpPr>
          <p:nvPr/>
        </p:nvGrpSpPr>
        <p:grpSpPr bwMode="auto">
          <a:xfrm>
            <a:off x="1739900" y="2105025"/>
            <a:ext cx="3581400" cy="2525713"/>
            <a:chOff x="177844" y="1472674"/>
            <a:chExt cx="3581428" cy="2524860"/>
          </a:xfrm>
        </p:grpSpPr>
        <p:pic>
          <p:nvPicPr>
            <p:cNvPr id="2152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8282" y="2143075"/>
              <a:ext cx="1210990" cy="121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2"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7844" y="1472674"/>
              <a:ext cx="1276103" cy="252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a:spLocks noChangeArrowheads="1"/>
            </p:cNvSpPr>
            <p:nvPr/>
          </p:nvSpPr>
          <p:spPr bwMode="auto">
            <a:xfrm>
              <a:off x="2614676" y="3097725"/>
              <a:ext cx="149226" cy="165044"/>
            </a:xfrm>
            <a:prstGeom prst="ellipse">
              <a:avLst/>
            </a:prstGeom>
            <a:noFill/>
            <a:ln>
              <a:noFill/>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19" name="Oval 18"/>
            <p:cNvSpPr>
              <a:spLocks noChangeArrowheads="1"/>
            </p:cNvSpPr>
            <p:nvPr/>
          </p:nvSpPr>
          <p:spPr bwMode="auto">
            <a:xfrm>
              <a:off x="847774" y="3154856"/>
              <a:ext cx="147639" cy="165044"/>
            </a:xfrm>
            <a:prstGeom prst="ellipse">
              <a:avLst/>
            </a:prstGeom>
            <a:noFill/>
            <a:ln>
              <a:noFill/>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defRPr/>
              </a:pPr>
              <a:endParaRPr lang="en-US">
                <a:solidFill>
                  <a:schemeClr val="lt1"/>
                </a:solidFill>
                <a:latin typeface="+mn-lt"/>
                <a:ea typeface="+mn-ea"/>
              </a:endParaRPr>
            </a:p>
          </p:txBody>
        </p:sp>
        <p:cxnSp>
          <p:nvCxnSpPr>
            <p:cNvPr id="9" name="Curved Connector 8"/>
            <p:cNvCxnSpPr>
              <a:cxnSpLocks noChangeShapeType="1"/>
              <a:stCxn id="6" idx="2"/>
              <a:endCxn id="19" idx="4"/>
            </p:cNvCxnSpPr>
            <p:nvPr/>
          </p:nvCxnSpPr>
          <p:spPr bwMode="auto">
            <a:xfrm rot="10800000" flipV="1">
              <a:off x="920800" y="3180247"/>
              <a:ext cx="1693876" cy="139653"/>
            </a:xfrm>
            <a:prstGeom prst="curvedConnector4">
              <a:avLst>
                <a:gd name="adj1" fmla="val 47810"/>
                <a:gd name="adj2" fmla="val 265153"/>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21511" name="TextBox 23"/>
          <p:cNvSpPr txBox="1">
            <a:spLocks noChangeArrowheads="1"/>
          </p:cNvSpPr>
          <p:nvPr/>
        </p:nvSpPr>
        <p:spPr bwMode="auto">
          <a:xfrm>
            <a:off x="3657600" y="1703388"/>
            <a:ext cx="1876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1800">
                <a:latin typeface="Arial" panose="020B0604020202020204" pitchFamily="34" charset="0"/>
              </a:rPr>
              <a:t>Reader broadcast signal through antenna</a:t>
            </a:r>
          </a:p>
        </p:txBody>
      </p:sp>
      <p:sp>
        <p:nvSpPr>
          <p:cNvPr id="21512" name="TextBox 39"/>
          <p:cNvSpPr txBox="1">
            <a:spLocks noChangeArrowheads="1"/>
          </p:cNvSpPr>
          <p:nvPr/>
        </p:nvSpPr>
        <p:spPr bwMode="auto">
          <a:xfrm>
            <a:off x="8674100" y="1966913"/>
            <a:ext cx="19939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1800">
                <a:latin typeface="Arial" panose="020B0604020202020204" pitchFamily="34" charset="0"/>
              </a:rPr>
              <a:t>Tag receives signal and gets charged</a:t>
            </a:r>
          </a:p>
        </p:txBody>
      </p:sp>
      <p:sp>
        <p:nvSpPr>
          <p:cNvPr id="21513" name="TextBox 40"/>
          <p:cNvSpPr txBox="1">
            <a:spLocks noChangeArrowheads="1"/>
          </p:cNvSpPr>
          <p:nvPr/>
        </p:nvSpPr>
        <p:spPr bwMode="auto">
          <a:xfrm>
            <a:off x="9188450" y="4500563"/>
            <a:ext cx="1479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1800">
                <a:latin typeface="Arial" panose="020B0604020202020204" pitchFamily="34" charset="0"/>
              </a:rPr>
              <a:t>Charged tag sends its code</a:t>
            </a:r>
          </a:p>
        </p:txBody>
      </p:sp>
      <p:sp>
        <p:nvSpPr>
          <p:cNvPr id="25" name="Oval 24"/>
          <p:cNvSpPr/>
          <p:nvPr/>
        </p:nvSpPr>
        <p:spPr>
          <a:xfrm>
            <a:off x="2924175" y="1651000"/>
            <a:ext cx="423863" cy="423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1</a:t>
            </a:r>
          </a:p>
        </p:txBody>
      </p:sp>
      <p:sp>
        <p:nvSpPr>
          <p:cNvPr id="43" name="Oval 42"/>
          <p:cNvSpPr/>
          <p:nvPr/>
        </p:nvSpPr>
        <p:spPr>
          <a:xfrm>
            <a:off x="7989888" y="2174875"/>
            <a:ext cx="422275" cy="423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2</a:t>
            </a:r>
          </a:p>
        </p:txBody>
      </p:sp>
      <p:sp>
        <p:nvSpPr>
          <p:cNvPr id="44" name="Oval 43"/>
          <p:cNvSpPr/>
          <p:nvPr/>
        </p:nvSpPr>
        <p:spPr>
          <a:xfrm>
            <a:off x="8677275" y="4638675"/>
            <a:ext cx="423863" cy="423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3</a:t>
            </a:r>
          </a:p>
        </p:txBody>
      </p:sp>
      <p:sp>
        <p:nvSpPr>
          <p:cNvPr id="51" name="Oval 50"/>
          <p:cNvSpPr/>
          <p:nvPr/>
        </p:nvSpPr>
        <p:spPr>
          <a:xfrm>
            <a:off x="4203700" y="4524375"/>
            <a:ext cx="423863" cy="422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4</a:t>
            </a:r>
          </a:p>
        </p:txBody>
      </p:sp>
      <p:sp>
        <p:nvSpPr>
          <p:cNvPr id="21518" name="TextBox 51"/>
          <p:cNvSpPr txBox="1">
            <a:spLocks noChangeArrowheads="1"/>
          </p:cNvSpPr>
          <p:nvPr/>
        </p:nvSpPr>
        <p:spPr bwMode="auto">
          <a:xfrm>
            <a:off x="4705350" y="4379913"/>
            <a:ext cx="23987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1800">
                <a:latin typeface="Arial" panose="020B0604020202020204" pitchFamily="34" charset="0"/>
              </a:rPr>
              <a:t>Reader receives response and sends data to computer for processing</a:t>
            </a:r>
          </a:p>
        </p:txBody>
      </p:sp>
      <p:sp>
        <p:nvSpPr>
          <p:cNvPr id="53" name="Oval 52"/>
          <p:cNvSpPr/>
          <p:nvPr/>
        </p:nvSpPr>
        <p:spPr>
          <a:xfrm>
            <a:off x="1825625" y="3975100"/>
            <a:ext cx="423863" cy="423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5</a:t>
            </a:r>
          </a:p>
        </p:txBody>
      </p:sp>
      <p:sp>
        <p:nvSpPr>
          <p:cNvPr id="21520" name="TextBox 53"/>
          <p:cNvSpPr txBox="1">
            <a:spLocks noChangeArrowheads="1"/>
          </p:cNvSpPr>
          <p:nvPr/>
        </p:nvSpPr>
        <p:spPr bwMode="auto">
          <a:xfrm>
            <a:off x="1587500" y="4449763"/>
            <a:ext cx="1752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1800">
                <a:latin typeface="Arial" panose="020B0604020202020204" pitchFamily="34" charset="0"/>
              </a:rPr>
              <a:t>Host Computer process information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accent3">
                <a:tint val="45000"/>
                <a:satMod val="400000"/>
              </a:schemeClr>
            </a:duotone>
            <a:alphaModFix amt="48000"/>
          </a:blip>
          <a:stretch>
            <a:fillRect/>
          </a:stretch>
        </p:blipFill>
        <p:spPr>
          <a:xfrm>
            <a:off x="1816100" y="1397001"/>
            <a:ext cx="8331200" cy="4978400"/>
          </a:xfrm>
          <a:prstGeom prst="rect">
            <a:avLst/>
          </a:prstGeom>
          <a:ln>
            <a:noFill/>
          </a:ln>
        </p:spPr>
      </p:pic>
      <p:sp>
        <p:nvSpPr>
          <p:cNvPr id="19463" name="Rectangle 7"/>
          <p:cNvSpPr>
            <a:spLocks noGrp="1" noChangeArrowheads="1"/>
          </p:cNvSpPr>
          <p:nvPr>
            <p:ph type="title"/>
          </p:nvPr>
        </p:nvSpPr>
        <p:spPr>
          <a:xfrm>
            <a:off x="1562100" y="-25400"/>
            <a:ext cx="8021638" cy="1143000"/>
          </a:xfrm>
        </p:spPr>
        <p:txBody>
          <a:bodyPr/>
          <a:lstStyle/>
          <a:p>
            <a:pPr eaLnBrk="1" hangingPunct="1">
              <a:defRPr/>
            </a:pPr>
            <a:r>
              <a:rPr lang="en-US" sz="4400" dirty="0">
                <a:ea typeface="+mj-ea"/>
                <a:cs typeface="+mj-cs"/>
              </a:rPr>
              <a:t>RFID Communication process</a:t>
            </a:r>
          </a:p>
        </p:txBody>
      </p:sp>
      <p:cxnSp>
        <p:nvCxnSpPr>
          <p:cNvPr id="8" name="Straight Connector 7"/>
          <p:cNvCxnSpPr>
            <a:cxnSpLocks noChangeShapeType="1"/>
          </p:cNvCxnSpPr>
          <p:nvPr/>
        </p:nvCxnSpPr>
        <p:spPr bwMode="auto">
          <a:xfrm>
            <a:off x="1752600" y="1397000"/>
            <a:ext cx="8509000"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Straight Connector 27"/>
          <p:cNvCxnSpPr>
            <a:cxnSpLocks noChangeShapeType="1"/>
          </p:cNvCxnSpPr>
          <p:nvPr/>
        </p:nvCxnSpPr>
        <p:spPr bwMode="auto">
          <a:xfrm>
            <a:off x="1752600" y="6451600"/>
            <a:ext cx="8509000"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Oval 21"/>
          <p:cNvSpPr>
            <a:spLocks noChangeArrowheads="1"/>
          </p:cNvSpPr>
          <p:nvPr/>
        </p:nvSpPr>
        <p:spPr bwMode="auto">
          <a:xfrm>
            <a:off x="2844800" y="2219325"/>
            <a:ext cx="152400" cy="177800"/>
          </a:xfrm>
          <a:prstGeom prst="ellipse">
            <a:avLst/>
          </a:prstGeom>
          <a:gradFill rotWithShape="1">
            <a:gsLst>
              <a:gs pos="0">
                <a:srgbClr val="FF9190"/>
              </a:gs>
              <a:gs pos="100000">
                <a:srgbClr val="D00000"/>
              </a:gs>
            </a:gsLst>
            <a:lin ang="5400000"/>
          </a:gradFill>
          <a:ln w="9525">
            <a:solidFill>
              <a:srgbClr val="B508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39" name="Oval 38"/>
          <p:cNvSpPr>
            <a:spLocks noChangeArrowheads="1"/>
          </p:cNvSpPr>
          <p:nvPr/>
        </p:nvSpPr>
        <p:spPr bwMode="auto">
          <a:xfrm>
            <a:off x="8818563" y="4872038"/>
            <a:ext cx="182562" cy="198437"/>
          </a:xfrm>
          <a:prstGeom prst="ellipse">
            <a:avLst/>
          </a:prstGeom>
          <a:gradFill rotWithShape="1">
            <a:gsLst>
              <a:gs pos="0">
                <a:srgbClr val="FF9190"/>
              </a:gs>
              <a:gs pos="100000">
                <a:srgbClr val="D00000"/>
              </a:gs>
            </a:gsLst>
            <a:lin ang="5400000"/>
          </a:gradFill>
          <a:ln w="9525">
            <a:solidFill>
              <a:srgbClr val="B508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cxnSp>
        <p:nvCxnSpPr>
          <p:cNvPr id="29" name="Straight Arrow Connector 28"/>
          <p:cNvCxnSpPr>
            <a:cxnSpLocks noChangeShapeType="1"/>
            <a:stCxn id="22" idx="7"/>
          </p:cNvCxnSpPr>
          <p:nvPr/>
        </p:nvCxnSpPr>
        <p:spPr bwMode="auto">
          <a:xfrm flipV="1">
            <a:off x="2974975" y="1443038"/>
            <a:ext cx="1800225" cy="803275"/>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2" name="Straight Arrow Connector 41"/>
          <p:cNvCxnSpPr>
            <a:cxnSpLocks noChangeShapeType="1"/>
          </p:cNvCxnSpPr>
          <p:nvPr/>
        </p:nvCxnSpPr>
        <p:spPr bwMode="auto">
          <a:xfrm>
            <a:off x="4718050" y="1443038"/>
            <a:ext cx="2886075" cy="4984750"/>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5" name="Straight Arrow Connector 44"/>
          <p:cNvCxnSpPr>
            <a:cxnSpLocks noChangeShapeType="1"/>
            <a:endCxn id="39" idx="3"/>
          </p:cNvCxnSpPr>
          <p:nvPr/>
        </p:nvCxnSpPr>
        <p:spPr bwMode="auto">
          <a:xfrm flipV="1">
            <a:off x="7546975" y="5040313"/>
            <a:ext cx="1298575" cy="1368425"/>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6" name="Straight Arrow Connector 45"/>
          <p:cNvCxnSpPr>
            <a:cxnSpLocks noChangeShapeType="1"/>
            <a:stCxn id="22" idx="0"/>
          </p:cNvCxnSpPr>
          <p:nvPr/>
        </p:nvCxnSpPr>
        <p:spPr bwMode="auto">
          <a:xfrm flipV="1">
            <a:off x="2921000" y="1404938"/>
            <a:ext cx="719138" cy="814387"/>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 name="Straight Arrow Connector 46"/>
          <p:cNvCxnSpPr>
            <a:cxnSpLocks noChangeShapeType="1"/>
          </p:cNvCxnSpPr>
          <p:nvPr/>
        </p:nvCxnSpPr>
        <p:spPr bwMode="auto">
          <a:xfrm>
            <a:off x="3602038" y="1443038"/>
            <a:ext cx="4645025" cy="4965700"/>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8" name="Straight Arrow Connector 47"/>
          <p:cNvCxnSpPr>
            <a:cxnSpLocks noChangeShapeType="1"/>
            <a:endCxn id="39" idx="4"/>
          </p:cNvCxnSpPr>
          <p:nvPr/>
        </p:nvCxnSpPr>
        <p:spPr bwMode="auto">
          <a:xfrm flipV="1">
            <a:off x="8237538" y="5070475"/>
            <a:ext cx="673100" cy="1322388"/>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 name="Straight Arrow Connector 48"/>
          <p:cNvCxnSpPr>
            <a:cxnSpLocks noChangeShapeType="1"/>
            <a:stCxn id="22" idx="4"/>
          </p:cNvCxnSpPr>
          <p:nvPr/>
        </p:nvCxnSpPr>
        <p:spPr bwMode="auto">
          <a:xfrm>
            <a:off x="2921000" y="2397125"/>
            <a:ext cx="2027238" cy="4030663"/>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Arrow Connector 49"/>
          <p:cNvCxnSpPr>
            <a:cxnSpLocks noChangeShapeType="1"/>
            <a:endCxn id="39" idx="2"/>
          </p:cNvCxnSpPr>
          <p:nvPr/>
        </p:nvCxnSpPr>
        <p:spPr bwMode="auto">
          <a:xfrm flipV="1">
            <a:off x="4967288" y="4970463"/>
            <a:ext cx="3851275" cy="1457325"/>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5" name="Straight Arrow Connector 54"/>
          <p:cNvCxnSpPr>
            <a:cxnSpLocks noChangeShapeType="1"/>
            <a:stCxn id="22" idx="5"/>
          </p:cNvCxnSpPr>
          <p:nvPr/>
        </p:nvCxnSpPr>
        <p:spPr bwMode="auto">
          <a:xfrm>
            <a:off x="2974975" y="2371725"/>
            <a:ext cx="2206625" cy="2593975"/>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Straight Arrow Connector 55"/>
          <p:cNvCxnSpPr>
            <a:cxnSpLocks noChangeShapeType="1"/>
            <a:endCxn id="39" idx="3"/>
          </p:cNvCxnSpPr>
          <p:nvPr/>
        </p:nvCxnSpPr>
        <p:spPr bwMode="auto">
          <a:xfrm flipV="1">
            <a:off x="6526213" y="5040313"/>
            <a:ext cx="2319337" cy="1444625"/>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Arrow Connector 100"/>
          <p:cNvCxnSpPr>
            <a:cxnSpLocks noChangeShapeType="1"/>
            <a:stCxn id="22" idx="6"/>
          </p:cNvCxnSpPr>
          <p:nvPr/>
        </p:nvCxnSpPr>
        <p:spPr bwMode="auto">
          <a:xfrm flipV="1">
            <a:off x="2997200" y="1481138"/>
            <a:ext cx="3529013" cy="827087"/>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Arrow Connector 103"/>
          <p:cNvCxnSpPr>
            <a:cxnSpLocks noChangeShapeType="1"/>
            <a:endCxn id="39" idx="1"/>
          </p:cNvCxnSpPr>
          <p:nvPr/>
        </p:nvCxnSpPr>
        <p:spPr bwMode="auto">
          <a:xfrm>
            <a:off x="6521450" y="1435100"/>
            <a:ext cx="2324100" cy="3465513"/>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509" name="Trapezoid 20508"/>
          <p:cNvSpPr>
            <a:spLocks/>
          </p:cNvSpPr>
          <p:nvPr/>
        </p:nvSpPr>
        <p:spPr bwMode="auto">
          <a:xfrm rot="16200000">
            <a:off x="2239170" y="1964531"/>
            <a:ext cx="715962" cy="688975"/>
          </a:xfrm>
          <a:custGeom>
            <a:avLst/>
            <a:gdLst>
              <a:gd name="T0" fmla="*/ 0 w 715962"/>
              <a:gd name="T1" fmla="*/ 688975 h 688975"/>
              <a:gd name="T2" fmla="*/ 214512 w 715962"/>
              <a:gd name="T3" fmla="*/ 0 h 688975"/>
              <a:gd name="T4" fmla="*/ 501450 w 715962"/>
              <a:gd name="T5" fmla="*/ 0 h 688975"/>
              <a:gd name="T6" fmla="*/ 715962 w 715962"/>
              <a:gd name="T7" fmla="*/ 688975 h 688975"/>
              <a:gd name="T8" fmla="*/ 0 w 715962"/>
              <a:gd name="T9" fmla="*/ 688975 h 6889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5962" h="688975">
                <a:moveTo>
                  <a:pt x="0" y="688975"/>
                </a:moveTo>
                <a:lnTo>
                  <a:pt x="214512" y="0"/>
                </a:lnTo>
                <a:lnTo>
                  <a:pt x="501450" y="0"/>
                </a:lnTo>
                <a:lnTo>
                  <a:pt x="715962" y="688975"/>
                </a:lnTo>
                <a:lnTo>
                  <a:pt x="0" y="688975"/>
                </a:lnTo>
                <a:close/>
              </a:path>
            </a:pathLst>
          </a:custGeom>
          <a:gradFill rotWithShape="1">
            <a:gsLst>
              <a:gs pos="0">
                <a:srgbClr val="FF9190"/>
              </a:gs>
              <a:gs pos="100000">
                <a:srgbClr val="D00000"/>
              </a:gs>
            </a:gsLst>
            <a:lin ang="5400000"/>
          </a:gradFill>
          <a:ln w="9525" cap="flat" cmpd="sng">
            <a:solidFill>
              <a:srgbClr val="B50800"/>
            </a:solidFill>
            <a:prstDash val="solid"/>
            <a:round/>
            <a:headEnd/>
            <a:tailEnd/>
          </a:ln>
          <a:effectLst>
            <a:outerShdw blurRad="40000" dist="23000" dir="5400000" rotWithShape="0">
              <a:srgbClr val="000000">
                <a:alpha val="34999"/>
              </a:srgbClr>
            </a:outerShdw>
          </a:effectLst>
        </p:spPr>
        <p:txBody>
          <a:bodyPr anchor="ctr"/>
          <a:lstStyle/>
          <a:p>
            <a:pPr eaLnBrk="1" hangingPunct="1">
              <a:defRPr/>
            </a:pPr>
            <a:endParaRPr lang="es-MX"/>
          </a:p>
        </p:txBody>
      </p:sp>
      <p:cxnSp>
        <p:nvCxnSpPr>
          <p:cNvPr id="11" name="Straight Arrow Connector 10"/>
          <p:cNvCxnSpPr>
            <a:cxnSpLocks noChangeShapeType="1"/>
            <a:stCxn id="20509" idx="2"/>
            <a:endCxn id="119" idx="2"/>
          </p:cNvCxnSpPr>
          <p:nvPr/>
        </p:nvCxnSpPr>
        <p:spPr bwMode="auto">
          <a:xfrm>
            <a:off x="2941638" y="2309813"/>
            <a:ext cx="5894387" cy="2714625"/>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9" name="Trapezoid 118"/>
          <p:cNvSpPr>
            <a:spLocks/>
          </p:cNvSpPr>
          <p:nvPr/>
        </p:nvSpPr>
        <p:spPr bwMode="auto">
          <a:xfrm rot="4825897" flipH="1">
            <a:off x="8817769" y="4623594"/>
            <a:ext cx="715963" cy="688975"/>
          </a:xfrm>
          <a:custGeom>
            <a:avLst/>
            <a:gdLst>
              <a:gd name="T0" fmla="*/ 0 w 715963"/>
              <a:gd name="T1" fmla="*/ 688975 h 688975"/>
              <a:gd name="T2" fmla="*/ 214512 w 715963"/>
              <a:gd name="T3" fmla="*/ 0 h 688975"/>
              <a:gd name="T4" fmla="*/ 501451 w 715963"/>
              <a:gd name="T5" fmla="*/ 0 h 688975"/>
              <a:gd name="T6" fmla="*/ 715963 w 715963"/>
              <a:gd name="T7" fmla="*/ 688975 h 688975"/>
              <a:gd name="T8" fmla="*/ 0 w 715963"/>
              <a:gd name="T9" fmla="*/ 688975 h 6889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5963" h="688975">
                <a:moveTo>
                  <a:pt x="0" y="688975"/>
                </a:moveTo>
                <a:lnTo>
                  <a:pt x="214512" y="0"/>
                </a:lnTo>
                <a:lnTo>
                  <a:pt x="501451" y="0"/>
                </a:lnTo>
                <a:lnTo>
                  <a:pt x="715963" y="688975"/>
                </a:lnTo>
                <a:lnTo>
                  <a:pt x="0" y="688975"/>
                </a:lnTo>
                <a:close/>
              </a:path>
            </a:pathLst>
          </a:custGeom>
          <a:gradFill rotWithShape="1">
            <a:gsLst>
              <a:gs pos="0">
                <a:srgbClr val="FF9190"/>
              </a:gs>
              <a:gs pos="100000">
                <a:srgbClr val="D00000"/>
              </a:gs>
            </a:gsLst>
            <a:lin ang="5400000"/>
          </a:gradFill>
          <a:ln w="9525" cap="flat" cmpd="sng">
            <a:solidFill>
              <a:srgbClr val="B50800"/>
            </a:solidFill>
            <a:prstDash val="solid"/>
            <a:round/>
            <a:headEnd/>
            <a:tailEnd/>
          </a:ln>
          <a:effectLst>
            <a:outerShdw blurRad="40000" dist="23000" dir="5400000" rotWithShape="0">
              <a:srgbClr val="000000">
                <a:alpha val="34999"/>
              </a:srgbClr>
            </a:outerShdw>
          </a:effectLst>
        </p:spPr>
        <p:txBody>
          <a:bodyPr anchor="ctr"/>
          <a:lstStyle/>
          <a:p>
            <a:pPr eaLnBrk="1" hangingPunct="1">
              <a:defRPr/>
            </a:pPr>
            <a:endParaRPr lang="es-MX"/>
          </a:p>
        </p:txBody>
      </p:sp>
      <p:cxnSp>
        <p:nvCxnSpPr>
          <p:cNvPr id="82" name="Straight Arrow Connector 81"/>
          <p:cNvCxnSpPr>
            <a:cxnSpLocks noChangeShapeType="1"/>
          </p:cNvCxnSpPr>
          <p:nvPr/>
        </p:nvCxnSpPr>
        <p:spPr bwMode="auto">
          <a:xfrm>
            <a:off x="2997200" y="2309813"/>
            <a:ext cx="2827338" cy="9525"/>
          </a:xfrm>
          <a:prstGeom prst="straightConnector1">
            <a:avLst/>
          </a:prstGeom>
          <a:noFill/>
          <a:ln w="38100">
            <a:solidFill>
              <a:schemeClr val="tx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137" name="Straight Arrow Connector 136"/>
          <p:cNvCxnSpPr>
            <a:cxnSpLocks noChangeShapeType="1"/>
          </p:cNvCxnSpPr>
          <p:nvPr/>
        </p:nvCxnSpPr>
        <p:spPr bwMode="auto">
          <a:xfrm flipH="1">
            <a:off x="6819900" y="5062538"/>
            <a:ext cx="2019300" cy="334962"/>
          </a:xfrm>
          <a:prstGeom prst="straightConnector1">
            <a:avLst/>
          </a:prstGeom>
          <a:noFill/>
          <a:ln w="38100">
            <a:solidFill>
              <a:schemeClr val="tx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sp>
        <p:nvSpPr>
          <p:cNvPr id="105" name="Arc 104"/>
          <p:cNvSpPr>
            <a:spLocks/>
          </p:cNvSpPr>
          <p:nvPr/>
        </p:nvSpPr>
        <p:spPr bwMode="auto">
          <a:xfrm rot="4638723">
            <a:off x="3348832" y="2099469"/>
            <a:ext cx="439737" cy="593725"/>
          </a:xfrm>
          <a:custGeom>
            <a:avLst/>
            <a:gdLst>
              <a:gd name="T0" fmla="*/ 219868 w 439737"/>
              <a:gd name="T1" fmla="*/ 0 h 593725"/>
              <a:gd name="T2" fmla="*/ 439737 w 439737"/>
              <a:gd name="T3" fmla="*/ 296863 h 593725"/>
              <a:gd name="T4" fmla="*/ 0 60000 65536"/>
              <a:gd name="T5" fmla="*/ 0 60000 65536"/>
            </a:gdLst>
            <a:ahLst/>
            <a:cxnLst>
              <a:cxn ang="T4">
                <a:pos x="T0" y="T1"/>
              </a:cxn>
              <a:cxn ang="T5">
                <a:pos x="T2" y="T3"/>
              </a:cxn>
            </a:cxnLst>
            <a:rect l="0" t="0" r="r" b="b"/>
            <a:pathLst>
              <a:path w="439737" h="593725" stroke="0">
                <a:moveTo>
                  <a:pt x="219868" y="0"/>
                </a:moveTo>
                <a:cubicBezTo>
                  <a:pt x="341298" y="0"/>
                  <a:pt x="439737" y="132910"/>
                  <a:pt x="439737" y="296863"/>
                </a:cubicBezTo>
                <a:lnTo>
                  <a:pt x="219869" y="296863"/>
                </a:lnTo>
                <a:cubicBezTo>
                  <a:pt x="219869" y="197909"/>
                  <a:pt x="219868" y="98954"/>
                  <a:pt x="219868" y="0"/>
                </a:cubicBezTo>
                <a:close/>
              </a:path>
              <a:path w="439737" h="593725" fill="none">
                <a:moveTo>
                  <a:pt x="219868" y="0"/>
                </a:moveTo>
                <a:cubicBezTo>
                  <a:pt x="341298" y="0"/>
                  <a:pt x="439737" y="132910"/>
                  <a:pt x="439737" y="296863"/>
                </a:cubicBezTo>
              </a:path>
            </a:pathLst>
          </a:custGeom>
          <a:noFill/>
          <a:ln w="25400" cap="flat" cmpd="sng">
            <a:solidFill>
              <a:schemeClr val="accent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eaLnBrk="1" hangingPunct="1">
              <a:defRPr/>
            </a:pPr>
            <a:endParaRPr lang="es-MX"/>
          </a:p>
        </p:txBody>
      </p:sp>
      <p:sp>
        <p:nvSpPr>
          <p:cNvPr id="142" name="Arc 141"/>
          <p:cNvSpPr>
            <a:spLocks/>
          </p:cNvSpPr>
          <p:nvPr/>
        </p:nvSpPr>
        <p:spPr bwMode="auto">
          <a:xfrm rot="19834301" flipH="1">
            <a:off x="8153400" y="4738688"/>
            <a:ext cx="439738" cy="593725"/>
          </a:xfrm>
          <a:custGeom>
            <a:avLst/>
            <a:gdLst>
              <a:gd name="T0" fmla="*/ 219869 w 439738"/>
              <a:gd name="T1" fmla="*/ 0 h 593725"/>
              <a:gd name="T2" fmla="*/ 439738 w 439738"/>
              <a:gd name="T3" fmla="*/ 296863 h 593725"/>
              <a:gd name="T4" fmla="*/ 0 60000 65536"/>
              <a:gd name="T5" fmla="*/ 0 60000 65536"/>
            </a:gdLst>
            <a:ahLst/>
            <a:cxnLst>
              <a:cxn ang="T4">
                <a:pos x="T0" y="T1"/>
              </a:cxn>
              <a:cxn ang="T5">
                <a:pos x="T2" y="T3"/>
              </a:cxn>
            </a:cxnLst>
            <a:rect l="0" t="0" r="r" b="b"/>
            <a:pathLst>
              <a:path w="439738" h="593725" stroke="0">
                <a:moveTo>
                  <a:pt x="219869" y="0"/>
                </a:moveTo>
                <a:cubicBezTo>
                  <a:pt x="341299" y="0"/>
                  <a:pt x="439738" y="132910"/>
                  <a:pt x="439738" y="296863"/>
                </a:cubicBezTo>
                <a:lnTo>
                  <a:pt x="219869" y="296863"/>
                </a:lnTo>
                <a:lnTo>
                  <a:pt x="219869" y="0"/>
                </a:lnTo>
                <a:close/>
              </a:path>
              <a:path w="439738" h="593725" fill="none">
                <a:moveTo>
                  <a:pt x="219869" y="0"/>
                </a:moveTo>
                <a:cubicBezTo>
                  <a:pt x="341299" y="0"/>
                  <a:pt x="439738" y="132910"/>
                  <a:pt x="439738" y="296863"/>
                </a:cubicBezTo>
              </a:path>
            </a:pathLst>
          </a:custGeom>
          <a:noFill/>
          <a:ln w="25400" cap="flat" cmpd="sng">
            <a:solidFill>
              <a:schemeClr val="accent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eaLnBrk="1" hangingPunct="1">
              <a:defRPr/>
            </a:pPr>
            <a:endParaRPr lang="es-MX"/>
          </a:p>
        </p:txBody>
      </p:sp>
      <p:sp>
        <p:nvSpPr>
          <p:cNvPr id="22555" name="TextBox 142"/>
          <p:cNvSpPr txBox="1">
            <a:spLocks noChangeArrowheads="1"/>
          </p:cNvSpPr>
          <p:nvPr/>
        </p:nvSpPr>
        <p:spPr bwMode="auto">
          <a:xfrm>
            <a:off x="7073900" y="4586288"/>
            <a:ext cx="1062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2800">
                <a:latin typeface="Arial" panose="020B0604020202020204" pitchFamily="34" charset="0"/>
              </a:rPr>
              <a:t>θ</a:t>
            </a:r>
            <a:r>
              <a:rPr lang="en-US" altLang="es-MX" sz="2800" baseline="-25000">
                <a:latin typeface="Arial" panose="020B0604020202020204" pitchFamily="34" charset="0"/>
              </a:rPr>
              <a:t>R</a:t>
            </a:r>
            <a:r>
              <a:rPr lang="en-US" altLang="es-MX" sz="2800">
                <a:latin typeface="Arial" panose="020B0604020202020204" pitchFamily="34" charset="0"/>
              </a:rPr>
              <a:t>,φ</a:t>
            </a:r>
            <a:r>
              <a:rPr lang="en-US" altLang="es-MX" sz="2800" baseline="-25000">
                <a:latin typeface="Arial" panose="020B0604020202020204" pitchFamily="34" charset="0"/>
              </a:rPr>
              <a:t>R</a:t>
            </a:r>
          </a:p>
        </p:txBody>
      </p:sp>
      <p:sp>
        <p:nvSpPr>
          <p:cNvPr id="22556" name="TextBox 143"/>
          <p:cNvSpPr txBox="1">
            <a:spLocks noChangeArrowheads="1"/>
          </p:cNvSpPr>
          <p:nvPr/>
        </p:nvSpPr>
        <p:spPr bwMode="auto">
          <a:xfrm>
            <a:off x="3813175" y="2281238"/>
            <a:ext cx="1004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2800">
                <a:latin typeface="Arial" panose="020B0604020202020204" pitchFamily="34" charset="0"/>
              </a:rPr>
              <a:t>θ</a:t>
            </a:r>
            <a:r>
              <a:rPr lang="en-US" altLang="es-MX" sz="2800" baseline="-25000">
                <a:latin typeface="Arial" panose="020B0604020202020204" pitchFamily="34" charset="0"/>
              </a:rPr>
              <a:t>T</a:t>
            </a:r>
            <a:r>
              <a:rPr lang="en-US" altLang="es-MX" sz="2800">
                <a:latin typeface="Arial" panose="020B0604020202020204" pitchFamily="34" charset="0"/>
              </a:rPr>
              <a:t>,φ</a:t>
            </a:r>
            <a:r>
              <a:rPr lang="en-US" altLang="es-MX" sz="2800" baseline="-25000">
                <a:latin typeface="Arial" panose="020B0604020202020204" pitchFamily="34" charset="0"/>
              </a:rPr>
              <a:t>T</a:t>
            </a:r>
          </a:p>
        </p:txBody>
      </p:sp>
      <p:sp>
        <p:nvSpPr>
          <p:cNvPr id="22557" name="TextBox 106"/>
          <p:cNvSpPr txBox="1">
            <a:spLocks noChangeArrowheads="1"/>
          </p:cNvSpPr>
          <p:nvPr/>
        </p:nvSpPr>
        <p:spPr bwMode="auto">
          <a:xfrm>
            <a:off x="4303713" y="3633788"/>
            <a:ext cx="2374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2800">
                <a:latin typeface="Arial" panose="020B0604020202020204" pitchFamily="34" charset="0"/>
              </a:rPr>
              <a:t>Distance (d)</a:t>
            </a:r>
          </a:p>
        </p:txBody>
      </p:sp>
      <p:sp>
        <p:nvSpPr>
          <p:cNvPr id="12" name="Rectangle 11"/>
          <p:cNvSpPr>
            <a:spLocks noChangeArrowheads="1"/>
          </p:cNvSpPr>
          <p:nvPr/>
        </p:nvSpPr>
        <p:spPr bwMode="auto">
          <a:xfrm>
            <a:off x="5207000" y="4292600"/>
            <a:ext cx="203200" cy="2159000"/>
          </a:xfrm>
          <a:prstGeom prst="rect">
            <a:avLst/>
          </a:prstGeom>
          <a:solidFill>
            <a:srgbClr val="A6A6A6"/>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13" name="Rectangle 12"/>
          <p:cNvSpPr>
            <a:spLocks noChangeArrowheads="1"/>
          </p:cNvSpPr>
          <p:nvPr/>
        </p:nvSpPr>
        <p:spPr bwMode="auto">
          <a:xfrm>
            <a:off x="8013700" y="1435100"/>
            <a:ext cx="215900" cy="1981200"/>
          </a:xfrm>
          <a:prstGeom prst="rect">
            <a:avLst/>
          </a:prstGeom>
          <a:solidFill>
            <a:srgbClr val="A6A6A6"/>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cxnSp>
        <p:nvCxnSpPr>
          <p:cNvPr id="15" name="Straight Arrow Connector 14"/>
          <p:cNvCxnSpPr>
            <a:cxnSpLocks noChangeShapeType="1"/>
          </p:cNvCxnSpPr>
          <p:nvPr/>
        </p:nvCxnSpPr>
        <p:spPr bwMode="auto">
          <a:xfrm flipH="1">
            <a:off x="2946400" y="4940300"/>
            <a:ext cx="2222500" cy="1485900"/>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Straight Arrow Connector 18"/>
          <p:cNvCxnSpPr>
            <a:cxnSpLocks noChangeShapeType="1"/>
          </p:cNvCxnSpPr>
          <p:nvPr/>
        </p:nvCxnSpPr>
        <p:spPr bwMode="auto">
          <a:xfrm>
            <a:off x="5397500" y="5105400"/>
            <a:ext cx="1117600" cy="1346200"/>
          </a:xfrm>
          <a:prstGeom prst="straightConnector1">
            <a:avLst/>
          </a:prstGeom>
          <a:noFill/>
          <a:ln w="19050">
            <a:solidFill>
              <a:srgbClr val="7F7F7F"/>
            </a:solidFill>
            <a:prstDash val="dash"/>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Straight Arrow Connector 20"/>
          <p:cNvCxnSpPr>
            <a:cxnSpLocks noChangeShapeType="1"/>
            <a:stCxn id="20509" idx="2"/>
          </p:cNvCxnSpPr>
          <p:nvPr/>
        </p:nvCxnSpPr>
        <p:spPr bwMode="auto">
          <a:xfrm flipV="1">
            <a:off x="2941638" y="1714500"/>
            <a:ext cx="5097462" cy="595313"/>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Straight Arrow Connector 51"/>
          <p:cNvCxnSpPr>
            <a:cxnSpLocks noChangeShapeType="1"/>
          </p:cNvCxnSpPr>
          <p:nvPr/>
        </p:nvCxnSpPr>
        <p:spPr bwMode="auto">
          <a:xfrm flipH="1">
            <a:off x="5727700" y="1739900"/>
            <a:ext cx="2286000" cy="4711700"/>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4" name="Straight Arrow Connector 53"/>
          <p:cNvCxnSpPr>
            <a:cxnSpLocks noChangeShapeType="1"/>
            <a:stCxn id="22" idx="6"/>
          </p:cNvCxnSpPr>
          <p:nvPr/>
        </p:nvCxnSpPr>
        <p:spPr bwMode="auto">
          <a:xfrm>
            <a:off x="2997200" y="2308225"/>
            <a:ext cx="5003800" cy="536575"/>
          </a:xfrm>
          <a:prstGeom prst="straightConnector1">
            <a:avLst/>
          </a:prstGeom>
          <a:noFill/>
          <a:ln w="19050">
            <a:solidFill>
              <a:srgbClr val="7F7F7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565" name="TextBox 146"/>
          <p:cNvSpPr txBox="1">
            <a:spLocks noChangeArrowheads="1"/>
          </p:cNvSpPr>
          <p:nvPr/>
        </p:nvSpPr>
        <p:spPr bwMode="auto">
          <a:xfrm>
            <a:off x="4991100" y="2395538"/>
            <a:ext cx="2124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2800">
                <a:latin typeface="Arial" panose="020B0604020202020204" pitchFamily="34" charset="0"/>
              </a:rPr>
              <a:t>Orientation</a:t>
            </a:r>
          </a:p>
        </p:txBody>
      </p:sp>
      <p:cxnSp>
        <p:nvCxnSpPr>
          <p:cNvPr id="57" name="Straight Arrow Connector 56"/>
          <p:cNvCxnSpPr>
            <a:cxnSpLocks noChangeShapeType="1"/>
          </p:cNvCxnSpPr>
          <p:nvPr/>
        </p:nvCxnSpPr>
        <p:spPr bwMode="auto">
          <a:xfrm>
            <a:off x="8242300" y="2882900"/>
            <a:ext cx="1193800" cy="177800"/>
          </a:xfrm>
          <a:prstGeom prst="straightConnector1">
            <a:avLst/>
          </a:prstGeom>
          <a:noFill/>
          <a:ln w="19050">
            <a:solidFill>
              <a:srgbClr val="7F7F7F"/>
            </a:solidFill>
            <a:prstDash val="dash"/>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567" name="TextBox 147"/>
          <p:cNvSpPr txBox="1">
            <a:spLocks noChangeArrowheads="1"/>
          </p:cNvSpPr>
          <p:nvPr/>
        </p:nvSpPr>
        <p:spPr bwMode="auto">
          <a:xfrm>
            <a:off x="2505075" y="5815013"/>
            <a:ext cx="2124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2800">
                <a:latin typeface="Arial" panose="020B0604020202020204" pitchFamily="34" charset="0"/>
              </a:rPr>
              <a:t>Reflection</a:t>
            </a:r>
          </a:p>
        </p:txBody>
      </p:sp>
      <p:sp>
        <p:nvSpPr>
          <p:cNvPr id="22568" name="TextBox 147"/>
          <p:cNvSpPr txBox="1">
            <a:spLocks noChangeArrowheads="1"/>
          </p:cNvSpPr>
          <p:nvPr/>
        </p:nvSpPr>
        <p:spPr bwMode="auto">
          <a:xfrm>
            <a:off x="8302625" y="1687513"/>
            <a:ext cx="2124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2800">
                <a:latin typeface="Arial" panose="020B0604020202020204" pitchFamily="34" charset="0"/>
              </a:rPr>
              <a:t>Interference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mj-ea"/>
              </a:rPr>
              <a:t>3</a:t>
            </a:r>
            <a:r>
              <a:rPr lang="en-US" dirty="0" smtClean="0">
                <a:ea typeface="+mj-ea"/>
              </a:rPr>
              <a:t>-D Scenario</a:t>
            </a:r>
            <a:endParaRPr lang="en-US" dirty="0">
              <a:ea typeface="+mj-ea"/>
            </a:endParaRPr>
          </a:p>
        </p:txBody>
      </p:sp>
      <p:cxnSp>
        <p:nvCxnSpPr>
          <p:cNvPr id="43" name="Straight Connector 42"/>
          <p:cNvCxnSpPr>
            <a:cxnSpLocks noChangeShapeType="1"/>
            <a:stCxn id="41" idx="3"/>
          </p:cNvCxnSpPr>
          <p:nvPr/>
        </p:nvCxnSpPr>
        <p:spPr bwMode="auto">
          <a:xfrm flipV="1">
            <a:off x="3986213" y="2327275"/>
            <a:ext cx="1116012" cy="4937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23556" name="Group 86"/>
          <p:cNvGrpSpPr>
            <a:grpSpLocks/>
          </p:cNvGrpSpPr>
          <p:nvPr/>
        </p:nvGrpSpPr>
        <p:grpSpPr bwMode="auto">
          <a:xfrm>
            <a:off x="1524000" y="2028825"/>
            <a:ext cx="3609975" cy="3921125"/>
            <a:chOff x="0" y="2028478"/>
            <a:chExt cx="3610154" cy="3921524"/>
          </a:xfrm>
        </p:grpSpPr>
        <p:pic>
          <p:nvPicPr>
            <p:cNvPr id="23573" name="Picture 2" descr="mf960.jpg"/>
            <p:cNvPicPr>
              <a:picLocks noChangeAspect="1"/>
            </p:cNvPicPr>
            <p:nvPr/>
          </p:nvPicPr>
          <p:blipFill>
            <a:blip r:embed="rId3">
              <a:grayscl/>
              <a:extLst>
                <a:ext uri="{28A0092B-C50C-407E-A947-70E740481C1C}">
                  <a14:useLocalDpi xmlns:a14="http://schemas.microsoft.com/office/drawing/2010/main" val="0"/>
                </a:ext>
              </a:extLst>
            </a:blip>
            <a:srcRect t="22929"/>
            <a:stretch>
              <a:fillRect/>
            </a:stretch>
          </p:blipFill>
          <p:spPr bwMode="auto">
            <a:xfrm>
              <a:off x="0" y="2028478"/>
              <a:ext cx="3610154" cy="392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p:cNvCxnSpPr>
              <a:cxnSpLocks noChangeShapeType="1"/>
            </p:cNvCxnSpPr>
            <p:nvPr/>
          </p:nvCxnSpPr>
          <p:spPr bwMode="auto">
            <a:xfrm flipV="1">
              <a:off x="1779676" y="3835237"/>
              <a:ext cx="1325628" cy="136380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Straight Connector 20"/>
            <p:cNvCxnSpPr>
              <a:cxnSpLocks noChangeShapeType="1"/>
            </p:cNvCxnSpPr>
            <p:nvPr/>
          </p:nvCxnSpPr>
          <p:spPr bwMode="auto">
            <a:xfrm flipV="1">
              <a:off x="1835241" y="3938435"/>
              <a:ext cx="1628856" cy="185915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Straight Connector 23"/>
            <p:cNvCxnSpPr>
              <a:cxnSpLocks noChangeShapeType="1"/>
            </p:cNvCxnSpPr>
            <p:nvPr/>
          </p:nvCxnSpPr>
          <p:spPr bwMode="auto">
            <a:xfrm flipV="1">
              <a:off x="1871756" y="3551046"/>
              <a:ext cx="1628856" cy="186073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Connector 24"/>
            <p:cNvCxnSpPr>
              <a:cxnSpLocks noChangeShapeType="1"/>
            </p:cNvCxnSpPr>
            <p:nvPr/>
          </p:nvCxnSpPr>
          <p:spPr bwMode="auto">
            <a:xfrm flipV="1">
              <a:off x="1768563" y="3603438"/>
              <a:ext cx="1308165" cy="130823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p:cNvCxnSpPr>
            <p:nvPr/>
          </p:nvCxnSpPr>
          <p:spPr bwMode="auto">
            <a:xfrm flipV="1">
              <a:off x="1665371" y="3460549"/>
              <a:ext cx="1308165" cy="130823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Straight Connector 26"/>
            <p:cNvCxnSpPr>
              <a:cxnSpLocks noChangeShapeType="1"/>
            </p:cNvCxnSpPr>
            <p:nvPr/>
          </p:nvCxnSpPr>
          <p:spPr bwMode="auto">
            <a:xfrm flipV="1">
              <a:off x="1373256" y="3719338"/>
              <a:ext cx="1141469" cy="96212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 name="Straight Connector 29"/>
            <p:cNvCxnSpPr>
              <a:cxnSpLocks noChangeShapeType="1"/>
            </p:cNvCxnSpPr>
            <p:nvPr/>
          </p:nvCxnSpPr>
          <p:spPr bwMode="auto">
            <a:xfrm flipV="1">
              <a:off x="1358967" y="3527230"/>
              <a:ext cx="1181159" cy="92243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Straight Connector 30"/>
            <p:cNvCxnSpPr>
              <a:cxnSpLocks noChangeShapeType="1"/>
            </p:cNvCxnSpPr>
            <p:nvPr/>
          </p:nvCxnSpPr>
          <p:spPr bwMode="auto">
            <a:xfrm flipV="1">
              <a:off x="1204973" y="3385929"/>
              <a:ext cx="1284351" cy="96371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Straight Connector 33"/>
            <p:cNvCxnSpPr>
              <a:cxnSpLocks noChangeShapeType="1"/>
            </p:cNvCxnSpPr>
            <p:nvPr/>
          </p:nvCxnSpPr>
          <p:spPr bwMode="auto">
            <a:xfrm flipV="1">
              <a:off x="936671" y="3501828"/>
              <a:ext cx="1166871" cy="80812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2" name="Straight Connector 41"/>
            <p:cNvCxnSpPr>
              <a:cxnSpLocks noChangeShapeType="1"/>
            </p:cNvCxnSpPr>
            <p:nvPr/>
          </p:nvCxnSpPr>
          <p:spPr bwMode="auto">
            <a:xfrm flipV="1">
              <a:off x="985887" y="3257328"/>
              <a:ext cx="1168458" cy="80812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Connector 43"/>
            <p:cNvCxnSpPr>
              <a:cxnSpLocks noChangeShapeType="1"/>
            </p:cNvCxnSpPr>
            <p:nvPr/>
          </p:nvCxnSpPr>
          <p:spPr bwMode="auto">
            <a:xfrm flipV="1">
              <a:off x="830304" y="3165244"/>
              <a:ext cx="1168458" cy="80812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5" name="Straight Connector 44"/>
            <p:cNvCxnSpPr>
              <a:cxnSpLocks noChangeShapeType="1"/>
            </p:cNvCxnSpPr>
            <p:nvPr/>
          </p:nvCxnSpPr>
          <p:spPr bwMode="auto">
            <a:xfrm flipV="1">
              <a:off x="623919" y="3014416"/>
              <a:ext cx="1287526" cy="75255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6" name="Straight Connector 45"/>
            <p:cNvCxnSpPr>
              <a:cxnSpLocks noChangeShapeType="1"/>
            </p:cNvCxnSpPr>
            <p:nvPr/>
          </p:nvCxnSpPr>
          <p:spPr bwMode="auto">
            <a:xfrm flipV="1">
              <a:off x="531839" y="2884228"/>
              <a:ext cx="1289114" cy="75255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 name="Straight Connector 46"/>
            <p:cNvCxnSpPr>
              <a:cxnSpLocks noChangeShapeType="1"/>
            </p:cNvCxnSpPr>
            <p:nvPr/>
          </p:nvCxnSpPr>
          <p:spPr bwMode="auto">
            <a:xfrm flipH="1" flipV="1">
              <a:off x="1025576" y="4913260"/>
              <a:ext cx="782677" cy="90973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8" name="Straight Connector 47"/>
            <p:cNvCxnSpPr>
              <a:cxnSpLocks noChangeShapeType="1"/>
            </p:cNvCxnSpPr>
            <p:nvPr/>
          </p:nvCxnSpPr>
          <p:spPr bwMode="auto">
            <a:xfrm flipH="1" flipV="1">
              <a:off x="1025576" y="4525870"/>
              <a:ext cx="781089" cy="91131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 name="Straight Connector 48"/>
            <p:cNvCxnSpPr>
              <a:cxnSpLocks noChangeShapeType="1"/>
            </p:cNvCxnSpPr>
            <p:nvPr/>
          </p:nvCxnSpPr>
          <p:spPr bwMode="auto">
            <a:xfrm flipH="1" flipV="1">
              <a:off x="90492" y="3900331"/>
              <a:ext cx="666783" cy="76842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1" name="Straight Connector 50"/>
            <p:cNvCxnSpPr>
              <a:cxnSpLocks noChangeShapeType="1"/>
            </p:cNvCxnSpPr>
            <p:nvPr/>
          </p:nvCxnSpPr>
          <p:spPr bwMode="auto">
            <a:xfrm flipH="1" flipV="1">
              <a:off x="90492" y="3565334"/>
              <a:ext cx="677896" cy="730324"/>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8" name="Straight Connector 37"/>
            <p:cNvCxnSpPr>
              <a:cxnSpLocks noChangeShapeType="1"/>
            </p:cNvCxnSpPr>
            <p:nvPr/>
          </p:nvCxnSpPr>
          <p:spPr bwMode="auto">
            <a:xfrm flipV="1">
              <a:off x="500088" y="3605026"/>
              <a:ext cx="25401" cy="29530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5" name="Straight Connector 64"/>
            <p:cNvCxnSpPr>
              <a:cxnSpLocks noChangeShapeType="1"/>
            </p:cNvCxnSpPr>
            <p:nvPr/>
          </p:nvCxnSpPr>
          <p:spPr bwMode="auto">
            <a:xfrm flipV="1">
              <a:off x="627094" y="3744741"/>
              <a:ext cx="25401" cy="293717"/>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6" name="Straight Connector 65"/>
            <p:cNvCxnSpPr>
              <a:cxnSpLocks noChangeShapeType="1"/>
            </p:cNvCxnSpPr>
            <p:nvPr/>
          </p:nvCxnSpPr>
          <p:spPr bwMode="auto">
            <a:xfrm flipV="1">
              <a:off x="801728" y="3976539"/>
              <a:ext cx="23813" cy="2429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0" name="Straight Connector 69"/>
            <p:cNvCxnSpPr>
              <a:cxnSpLocks noChangeShapeType="1"/>
            </p:cNvCxnSpPr>
            <p:nvPr/>
          </p:nvCxnSpPr>
          <p:spPr bwMode="auto">
            <a:xfrm flipV="1">
              <a:off x="925559" y="4076561"/>
              <a:ext cx="60328" cy="22544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Straight Connector 72"/>
            <p:cNvCxnSpPr>
              <a:cxnSpLocks noChangeShapeType="1"/>
            </p:cNvCxnSpPr>
            <p:nvPr/>
          </p:nvCxnSpPr>
          <p:spPr bwMode="auto">
            <a:xfrm flipV="1">
              <a:off x="1198622" y="4343289"/>
              <a:ext cx="6350" cy="20322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Straight Connector 77"/>
            <p:cNvCxnSpPr>
              <a:cxnSpLocks noChangeShapeType="1"/>
            </p:cNvCxnSpPr>
            <p:nvPr/>
          </p:nvCxnSpPr>
          <p:spPr bwMode="auto">
            <a:xfrm flipH="1" flipV="1">
              <a:off x="1341505" y="4456013"/>
              <a:ext cx="9525" cy="2429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V="1">
              <a:off x="1655845" y="4735441"/>
              <a:ext cx="17463" cy="32705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Straight Connector 82"/>
            <p:cNvCxnSpPr>
              <a:cxnSpLocks noChangeShapeType="1"/>
            </p:cNvCxnSpPr>
            <p:nvPr/>
          </p:nvCxnSpPr>
          <p:spPr bwMode="auto">
            <a:xfrm flipV="1">
              <a:off x="1760625" y="4887857"/>
              <a:ext cx="17463" cy="32705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23599" name="Picture 3"/>
            <p:cNvPicPr>
              <a:picLocks noChangeAspect="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454483" y="4390287"/>
              <a:ext cx="219124" cy="6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0" name="Picture 4"/>
            <p:cNvPicPr>
              <a:picLocks noChangeAspect="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942307" y="3419457"/>
              <a:ext cx="232796" cy="580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1" name="Picture 5"/>
            <p:cNvPicPr>
              <a:picLocks noChangeAspect="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2079680" y="3062176"/>
              <a:ext cx="395371" cy="45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2" name="Picture 78"/>
            <p:cNvPicPr>
              <a:picLocks noChangeAspect="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2554267" y="3467350"/>
              <a:ext cx="229140" cy="19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3" name="Picture 85"/>
            <p:cNvPicPr>
              <a:picLocks noChangeAspect="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2582037" y="3364569"/>
              <a:ext cx="229140" cy="19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 name="Straight Connector 81"/>
            <p:cNvCxnSpPr>
              <a:cxnSpLocks noChangeShapeType="1"/>
            </p:cNvCxnSpPr>
            <p:nvPr/>
          </p:nvCxnSpPr>
          <p:spPr bwMode="auto">
            <a:xfrm flipV="1">
              <a:off x="754100" y="4154357"/>
              <a:ext cx="28576" cy="557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9" name="Straight Connector 88"/>
            <p:cNvCxnSpPr>
              <a:cxnSpLocks noChangeShapeType="1"/>
            </p:cNvCxnSpPr>
            <p:nvPr/>
          </p:nvCxnSpPr>
          <p:spPr bwMode="auto">
            <a:xfrm flipV="1">
              <a:off x="1001763" y="4436961"/>
              <a:ext cx="28576" cy="557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0" name="Straight Connector 89"/>
            <p:cNvCxnSpPr>
              <a:cxnSpLocks noChangeShapeType="1"/>
            </p:cNvCxnSpPr>
            <p:nvPr/>
          </p:nvCxnSpPr>
          <p:spPr bwMode="auto">
            <a:xfrm flipH="1" flipV="1">
              <a:off x="782677" y="4165470"/>
              <a:ext cx="238137" cy="27942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41" name="Rectangle 40"/>
          <p:cNvSpPr>
            <a:spLocks noChangeArrowheads="1"/>
          </p:cNvSpPr>
          <p:nvPr/>
        </p:nvSpPr>
        <p:spPr bwMode="auto">
          <a:xfrm>
            <a:off x="2978150" y="2419350"/>
            <a:ext cx="1008063" cy="803275"/>
          </a:xfrm>
          <a:prstGeom prst="rect">
            <a:avLst/>
          </a:prstGeom>
          <a:noFill/>
          <a:ln w="38100">
            <a:solidFill>
              <a:srgbClr val="B50C0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en-US">
              <a:solidFill>
                <a:schemeClr val="lt1"/>
              </a:solidFill>
              <a:latin typeface="+mn-lt"/>
              <a:ea typeface="+mn-ea"/>
            </a:endParaRPr>
          </a:p>
        </p:txBody>
      </p:sp>
      <p:grpSp>
        <p:nvGrpSpPr>
          <p:cNvPr id="23558" name="Group 127"/>
          <p:cNvGrpSpPr>
            <a:grpSpLocks/>
          </p:cNvGrpSpPr>
          <p:nvPr/>
        </p:nvGrpSpPr>
        <p:grpSpPr bwMode="auto">
          <a:xfrm>
            <a:off x="5492750" y="1971675"/>
            <a:ext cx="3216275" cy="2557463"/>
            <a:chOff x="3968841" y="1971962"/>
            <a:chExt cx="3216849" cy="2556867"/>
          </a:xfrm>
        </p:grpSpPr>
        <p:pic>
          <p:nvPicPr>
            <p:cNvPr id="23559" name="Picture 90" descr="eh.jpg"/>
            <p:cNvPicPr>
              <a:picLocks noChangeAspect="1"/>
            </p:cNvPicPr>
            <p:nvPr/>
          </p:nvPicPr>
          <p:blipFill>
            <a:blip r:embed="rId8">
              <a:extLst>
                <a:ext uri="{28A0092B-C50C-407E-A947-70E740481C1C}">
                  <a14:useLocalDpi xmlns:a14="http://schemas.microsoft.com/office/drawing/2010/main" val="0"/>
                </a:ext>
              </a:extLst>
            </a:blip>
            <a:srcRect l="19086" t="22952" r="22128" b="9766"/>
            <a:stretch>
              <a:fillRect/>
            </a:stretch>
          </p:blipFill>
          <p:spPr bwMode="auto">
            <a:xfrm>
              <a:off x="3968841" y="1971962"/>
              <a:ext cx="3216849" cy="2556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a:cxnSpLocks noChangeShapeType="1"/>
            </p:cNvCxnSpPr>
            <p:nvPr/>
          </p:nvCxnSpPr>
          <p:spPr bwMode="auto">
            <a:xfrm flipH="1">
              <a:off x="6048837" y="2563962"/>
              <a:ext cx="570015" cy="636439"/>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flipV="1">
              <a:off x="4718275" y="3359114"/>
              <a:ext cx="1013006" cy="9840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562" name="TextBox 30"/>
            <p:cNvSpPr txBox="1">
              <a:spLocks noChangeArrowheads="1"/>
            </p:cNvSpPr>
            <p:nvPr/>
          </p:nvSpPr>
          <p:spPr bwMode="auto">
            <a:xfrm>
              <a:off x="5730572" y="2871494"/>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1800">
                  <a:latin typeface="Arial" panose="020B0604020202020204" pitchFamily="34" charset="0"/>
                </a:rPr>
                <a:t>θ</a:t>
              </a:r>
              <a:r>
                <a:rPr lang="en-US" altLang="es-MX" sz="1800" baseline="-25000">
                  <a:latin typeface="Arial" panose="020B0604020202020204" pitchFamily="34" charset="0"/>
                </a:rPr>
                <a:t>i</a:t>
              </a:r>
            </a:p>
          </p:txBody>
        </p:sp>
        <p:cxnSp>
          <p:nvCxnSpPr>
            <p:cNvPr id="35" name="Straight Connector 34"/>
            <p:cNvCxnSpPr>
              <a:cxnSpLocks noChangeShapeType="1"/>
            </p:cNvCxnSpPr>
            <p:nvPr/>
          </p:nvCxnSpPr>
          <p:spPr bwMode="auto">
            <a:xfrm flipH="1">
              <a:off x="4678581" y="2557613"/>
              <a:ext cx="1964087" cy="893554"/>
            </a:xfrm>
            <a:prstGeom prst="line">
              <a:avLst/>
            </a:prstGeom>
            <a:noFill/>
            <a:ln w="25400">
              <a:solidFill>
                <a:srgbClr val="0000FF"/>
              </a:solidFill>
              <a:prstDash val="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564" name="TextBox 37"/>
            <p:cNvSpPr txBox="1">
              <a:spLocks noChangeArrowheads="1"/>
            </p:cNvSpPr>
            <p:nvPr/>
          </p:nvSpPr>
          <p:spPr bwMode="auto">
            <a:xfrm>
              <a:off x="4875971" y="2829477"/>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1800">
                  <a:latin typeface="Arial" panose="020B0604020202020204" pitchFamily="34" charset="0"/>
                </a:rPr>
                <a:t>θ</a:t>
              </a:r>
              <a:r>
                <a:rPr lang="en-US" altLang="es-MX" sz="1800" baseline="-25000">
                  <a:latin typeface="Arial" panose="020B0604020202020204" pitchFamily="34" charset="0"/>
                </a:rPr>
                <a:t>j</a:t>
              </a:r>
            </a:p>
          </p:txBody>
        </p:sp>
        <p:sp>
          <p:nvSpPr>
            <p:cNvPr id="39" name="Freeform 38"/>
            <p:cNvSpPr>
              <a:spLocks/>
            </p:cNvSpPr>
            <p:nvPr/>
          </p:nvSpPr>
          <p:spPr bwMode="auto">
            <a:xfrm>
              <a:off x="6191738" y="2771876"/>
              <a:ext cx="150840" cy="103164"/>
            </a:xfrm>
            <a:custGeom>
              <a:avLst/>
              <a:gdLst>
                <a:gd name="T0" fmla="*/ 0 w 256622"/>
                <a:gd name="T1" fmla="*/ 0 h 183723"/>
                <a:gd name="T2" fmla="*/ 52727 w 256622"/>
                <a:gd name="T3" fmla="*/ 93326 h 183723"/>
                <a:gd name="T4" fmla="*/ 135583 w 256622"/>
                <a:gd name="T5" fmla="*/ 100504 h 183723"/>
                <a:gd name="T6" fmla="*/ 150649 w 256622"/>
                <a:gd name="T7" fmla="*/ 100504 h 1837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6622" h="183723">
                  <a:moveTo>
                    <a:pt x="0" y="0"/>
                  </a:moveTo>
                  <a:cubicBezTo>
                    <a:pt x="25658" y="68414"/>
                    <a:pt x="51317" y="136829"/>
                    <a:pt x="89804" y="166760"/>
                  </a:cubicBezTo>
                  <a:cubicBezTo>
                    <a:pt x="128291" y="196691"/>
                    <a:pt x="203128" y="177449"/>
                    <a:pt x="230925" y="179587"/>
                  </a:cubicBezTo>
                  <a:cubicBezTo>
                    <a:pt x="258722" y="181725"/>
                    <a:pt x="256584" y="179587"/>
                    <a:pt x="256584" y="179587"/>
                  </a:cubicBezTo>
                </a:path>
              </a:pathLst>
            </a:custGeom>
            <a:noFill/>
            <a:ln w="25400" cap="flat" cmpd="sng">
              <a:solidFill>
                <a:srgbClr val="0000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eaLnBrk="1" hangingPunct="1">
                <a:defRPr/>
              </a:pPr>
              <a:endParaRPr lang="es-MX"/>
            </a:p>
          </p:txBody>
        </p:sp>
        <p:sp>
          <p:nvSpPr>
            <p:cNvPr id="40" name="Freeform 39"/>
            <p:cNvSpPr>
              <a:spLocks/>
            </p:cNvSpPr>
            <p:nvPr/>
          </p:nvSpPr>
          <p:spPr bwMode="auto">
            <a:xfrm>
              <a:off x="4931038" y="3317848"/>
              <a:ext cx="107969" cy="99990"/>
            </a:xfrm>
            <a:custGeom>
              <a:avLst/>
              <a:gdLst>
                <a:gd name="T0" fmla="*/ 0 w 189332"/>
                <a:gd name="T1" fmla="*/ 0 h 384830"/>
                <a:gd name="T2" fmla="*/ 101235 w 189332"/>
                <a:gd name="T3" fmla="*/ 46792 h 384830"/>
                <a:gd name="T4" fmla="*/ 94004 w 189332"/>
                <a:gd name="T5" fmla="*/ 100269 h 384830"/>
                <a:gd name="T6" fmla="*/ 0 60000 65536"/>
                <a:gd name="T7" fmla="*/ 0 60000 65536"/>
                <a:gd name="T8" fmla="*/ 0 60000 65536"/>
              </a:gdLst>
              <a:ahLst/>
              <a:cxnLst>
                <a:cxn ang="T6">
                  <a:pos x="T0" y="T1"/>
                </a:cxn>
                <a:cxn ang="T7">
                  <a:pos x="T2" y="T3"/>
                </a:cxn>
                <a:cxn ang="T8">
                  <a:pos x="T4" y="T5"/>
                </a:cxn>
              </a:cxnLst>
              <a:rect l="0" t="0" r="r" b="b"/>
              <a:pathLst>
                <a:path w="189332" h="384830">
                  <a:moveTo>
                    <a:pt x="0" y="0"/>
                  </a:moveTo>
                  <a:cubicBezTo>
                    <a:pt x="75906" y="57724"/>
                    <a:pt x="151812" y="115449"/>
                    <a:pt x="179608" y="179587"/>
                  </a:cubicBezTo>
                  <a:cubicBezTo>
                    <a:pt x="207404" y="243725"/>
                    <a:pt x="166779" y="384830"/>
                    <a:pt x="166779" y="384830"/>
                  </a:cubicBezTo>
                </a:path>
              </a:pathLst>
            </a:custGeom>
            <a:noFill/>
            <a:ln w="25400" cap="flat" cmpd="sng">
              <a:solidFill>
                <a:srgbClr val="0000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eaLnBrk="1" hangingPunct="1">
                <a:defRPr/>
              </a:pPr>
              <a:endParaRPr lang="es-MX"/>
            </a:p>
          </p:txBody>
        </p:sp>
        <p:sp>
          <p:nvSpPr>
            <p:cNvPr id="122" name="Freeform 121"/>
            <p:cNvSpPr>
              <a:spLocks/>
            </p:cNvSpPr>
            <p:nvPr/>
          </p:nvSpPr>
          <p:spPr bwMode="auto">
            <a:xfrm>
              <a:off x="4394367" y="3359114"/>
              <a:ext cx="1019357" cy="309491"/>
            </a:xfrm>
            <a:custGeom>
              <a:avLst/>
              <a:gdLst>
                <a:gd name="T0" fmla="*/ 0 w 1019366"/>
                <a:gd name="T1" fmla="*/ 91914 h 309164"/>
                <a:gd name="T2" fmla="*/ 367640 w 1019366"/>
                <a:gd name="T3" fmla="*/ 0 h 309164"/>
                <a:gd name="T4" fmla="*/ 1019366 w 1019366"/>
                <a:gd name="T5" fmla="*/ 192183 h 309164"/>
                <a:gd name="T6" fmla="*/ 685148 w 1019366"/>
                <a:gd name="T7" fmla="*/ 309164 h 309164"/>
                <a:gd name="T8" fmla="*/ 0 w 1019366"/>
                <a:gd name="T9" fmla="*/ 91914 h 309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9366" h="309164">
                  <a:moveTo>
                    <a:pt x="0" y="91914"/>
                  </a:moveTo>
                  <a:lnTo>
                    <a:pt x="367640" y="0"/>
                  </a:lnTo>
                  <a:lnTo>
                    <a:pt x="1019366" y="192183"/>
                  </a:lnTo>
                  <a:lnTo>
                    <a:pt x="685148" y="309164"/>
                  </a:lnTo>
                  <a:lnTo>
                    <a:pt x="0" y="91914"/>
                  </a:lnTo>
                  <a:close/>
                </a:path>
              </a:pathLst>
            </a:custGeom>
            <a:gradFill rotWithShape="1">
              <a:gsLst>
                <a:gs pos="0">
                  <a:srgbClr val="FF9190">
                    <a:alpha val="23999"/>
                  </a:srgbClr>
                </a:gs>
                <a:gs pos="100000">
                  <a:srgbClr val="D00000">
                    <a:alpha val="23999"/>
                  </a:srgbClr>
                </a:gs>
              </a:gsLst>
              <a:lin ang="5400000"/>
            </a:gradFill>
            <a:ln w="9525" cap="flat" cmpd="sng">
              <a:solidFill>
                <a:srgbClr val="B50800"/>
              </a:solidFill>
              <a:prstDash val="solid"/>
              <a:round/>
              <a:headEnd/>
              <a:tailEnd/>
            </a:ln>
            <a:effectLst>
              <a:outerShdw blurRad="40000" dist="23000" dir="5400000" rotWithShape="0">
                <a:srgbClr val="000000">
                  <a:alpha val="34999"/>
                </a:srgbClr>
              </a:outerShdw>
            </a:effectLst>
          </p:spPr>
          <p:txBody>
            <a:bodyPr anchor="ctr"/>
            <a:lstStyle/>
            <a:p>
              <a:pPr eaLnBrk="1" hangingPunct="1">
                <a:defRPr/>
              </a:pPr>
              <a:endParaRPr lang="es-MX"/>
            </a:p>
          </p:txBody>
        </p:sp>
        <p:sp>
          <p:nvSpPr>
            <p:cNvPr id="127" name="Freeform 126"/>
            <p:cNvSpPr>
              <a:spLocks/>
            </p:cNvSpPr>
            <p:nvPr/>
          </p:nvSpPr>
          <p:spPr bwMode="auto">
            <a:xfrm>
              <a:off x="6134577" y="2400487"/>
              <a:ext cx="1019357" cy="309491"/>
            </a:xfrm>
            <a:custGeom>
              <a:avLst/>
              <a:gdLst>
                <a:gd name="T0" fmla="*/ 0 w 1019366"/>
                <a:gd name="T1" fmla="*/ 91914 h 309164"/>
                <a:gd name="T2" fmla="*/ 367640 w 1019366"/>
                <a:gd name="T3" fmla="*/ 0 h 309164"/>
                <a:gd name="T4" fmla="*/ 1019366 w 1019366"/>
                <a:gd name="T5" fmla="*/ 192183 h 309164"/>
                <a:gd name="T6" fmla="*/ 685148 w 1019366"/>
                <a:gd name="T7" fmla="*/ 309164 h 309164"/>
                <a:gd name="T8" fmla="*/ 0 w 1019366"/>
                <a:gd name="T9" fmla="*/ 91914 h 309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9366" h="309164">
                  <a:moveTo>
                    <a:pt x="0" y="91914"/>
                  </a:moveTo>
                  <a:lnTo>
                    <a:pt x="367640" y="0"/>
                  </a:lnTo>
                  <a:lnTo>
                    <a:pt x="1019366" y="192183"/>
                  </a:lnTo>
                  <a:lnTo>
                    <a:pt x="685148" y="309164"/>
                  </a:lnTo>
                  <a:lnTo>
                    <a:pt x="0" y="91914"/>
                  </a:lnTo>
                  <a:close/>
                </a:path>
              </a:pathLst>
            </a:custGeom>
            <a:gradFill rotWithShape="1">
              <a:gsLst>
                <a:gs pos="0">
                  <a:srgbClr val="FF9190">
                    <a:alpha val="42000"/>
                  </a:srgbClr>
                </a:gs>
                <a:gs pos="100000">
                  <a:srgbClr val="D00000">
                    <a:alpha val="42000"/>
                  </a:srgbClr>
                </a:gs>
              </a:gsLst>
              <a:lin ang="5400000"/>
            </a:gradFill>
            <a:ln w="9525" cap="flat" cmpd="sng">
              <a:solidFill>
                <a:srgbClr val="B50800"/>
              </a:solidFill>
              <a:prstDash val="solid"/>
              <a:round/>
              <a:headEnd/>
              <a:tailEnd/>
            </a:ln>
            <a:effectLst>
              <a:outerShdw blurRad="40000" dist="23000" dir="5400000" rotWithShape="0">
                <a:srgbClr val="000000">
                  <a:alpha val="34999"/>
                </a:srgbClr>
              </a:outerShdw>
            </a:effectLst>
          </p:spPr>
          <p:txBody>
            <a:bodyPr anchor="ctr"/>
            <a:lstStyle/>
            <a:p>
              <a:pPr eaLnBrk="1" hangingPunct="1">
                <a:defRPr/>
              </a:pPr>
              <a:endParaRPr lang="es-MX"/>
            </a:p>
          </p:txBody>
        </p:sp>
        <p:sp>
          <p:nvSpPr>
            <p:cNvPr id="125" name="Freeform 124"/>
            <p:cNvSpPr>
              <a:spLocks/>
            </p:cNvSpPr>
            <p:nvPr/>
          </p:nvSpPr>
          <p:spPr bwMode="auto">
            <a:xfrm>
              <a:off x="6409264" y="2590943"/>
              <a:ext cx="350900" cy="168236"/>
            </a:xfrm>
            <a:custGeom>
              <a:avLst/>
              <a:gdLst>
                <a:gd name="T0" fmla="*/ 0 w 350929"/>
                <a:gd name="T1" fmla="*/ 75202 h 168998"/>
                <a:gd name="T2" fmla="*/ 225597 w 350929"/>
                <a:gd name="T3" fmla="*/ 167116 h 168998"/>
                <a:gd name="T4" fmla="*/ 350929 w 350929"/>
                <a:gd name="T5" fmla="*/ 0 h 168998"/>
                <a:gd name="T6" fmla="*/ 350929 w 350929"/>
                <a:gd name="T7" fmla="*/ 0 h 1689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0929" h="168998">
                  <a:moveTo>
                    <a:pt x="0" y="75202"/>
                  </a:moveTo>
                  <a:cubicBezTo>
                    <a:pt x="83554" y="127426"/>
                    <a:pt x="167109" y="179650"/>
                    <a:pt x="225597" y="167116"/>
                  </a:cubicBezTo>
                  <a:cubicBezTo>
                    <a:pt x="284085" y="154582"/>
                    <a:pt x="350929" y="0"/>
                    <a:pt x="350929" y="0"/>
                  </a:cubicBezTo>
                </a:path>
              </a:pathLst>
            </a:custGeom>
            <a:noFill/>
            <a:ln w="25400" cap="flat" cmpd="sng">
              <a:solidFill>
                <a:schemeClr val="accent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eaLnBrk="1" hangingPunct="1">
                <a:defRPr/>
              </a:pPr>
              <a:endParaRPr lang="es-MX"/>
            </a:p>
          </p:txBody>
        </p:sp>
        <p:sp>
          <p:nvSpPr>
            <p:cNvPr id="23570" name="TextBox 30"/>
            <p:cNvSpPr txBox="1">
              <a:spLocks noChangeArrowheads="1"/>
            </p:cNvSpPr>
            <p:nvPr/>
          </p:nvSpPr>
          <p:spPr bwMode="auto">
            <a:xfrm>
              <a:off x="6559764" y="2681306"/>
              <a:ext cx="466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1800">
                  <a:latin typeface="Arial" panose="020B0604020202020204" pitchFamily="34" charset="0"/>
                </a:rPr>
                <a:t>φ</a:t>
              </a:r>
              <a:r>
                <a:rPr lang="en-US" altLang="es-MX" sz="1800" baseline="-25000">
                  <a:latin typeface="Arial" panose="020B0604020202020204" pitchFamily="34" charset="0"/>
                </a:rPr>
                <a:t>i</a:t>
              </a:r>
            </a:p>
          </p:txBody>
        </p:sp>
        <p:sp>
          <p:nvSpPr>
            <p:cNvPr id="126" name="Freeform 125"/>
            <p:cNvSpPr>
              <a:spLocks/>
            </p:cNvSpPr>
            <p:nvPr/>
          </p:nvSpPr>
          <p:spPr bwMode="auto">
            <a:xfrm>
              <a:off x="5139038" y="3249602"/>
              <a:ext cx="74625" cy="280922"/>
            </a:xfrm>
            <a:custGeom>
              <a:avLst/>
              <a:gdLst>
                <a:gd name="T0" fmla="*/ 0 w 75313"/>
                <a:gd name="T1" fmla="*/ 0 h 279764"/>
                <a:gd name="T2" fmla="*/ 75199 w 75313"/>
                <a:gd name="T3" fmla="*/ 100270 h 279764"/>
                <a:gd name="T4" fmla="*/ 16711 w 75313"/>
                <a:gd name="T5" fmla="*/ 267385 h 279764"/>
                <a:gd name="T6" fmla="*/ 0 w 75313"/>
                <a:gd name="T7" fmla="*/ 267385 h 2797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313" h="279764">
                  <a:moveTo>
                    <a:pt x="0" y="0"/>
                  </a:moveTo>
                  <a:cubicBezTo>
                    <a:pt x="36207" y="27853"/>
                    <a:pt x="72414" y="55706"/>
                    <a:pt x="75199" y="100270"/>
                  </a:cubicBezTo>
                  <a:cubicBezTo>
                    <a:pt x="77984" y="144834"/>
                    <a:pt x="29244" y="239533"/>
                    <a:pt x="16711" y="267385"/>
                  </a:cubicBezTo>
                  <a:cubicBezTo>
                    <a:pt x="4178" y="295238"/>
                    <a:pt x="0" y="267385"/>
                    <a:pt x="0" y="267385"/>
                  </a:cubicBezTo>
                </a:path>
              </a:pathLst>
            </a:custGeom>
            <a:noFill/>
            <a:ln w="25400" cap="flat" cmpd="sng">
              <a:solidFill>
                <a:schemeClr val="accent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eaLnBrk="1" hangingPunct="1">
                <a:defRPr/>
              </a:pPr>
              <a:endParaRPr lang="es-MX"/>
            </a:p>
          </p:txBody>
        </p:sp>
        <p:sp>
          <p:nvSpPr>
            <p:cNvPr id="23572" name="TextBox 30"/>
            <p:cNvSpPr txBox="1">
              <a:spLocks noChangeArrowheads="1"/>
            </p:cNvSpPr>
            <p:nvPr/>
          </p:nvSpPr>
          <p:spPr bwMode="auto">
            <a:xfrm>
              <a:off x="5224893" y="3460389"/>
              <a:ext cx="466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1800">
                  <a:latin typeface="Arial" panose="020B0604020202020204" pitchFamily="34" charset="0"/>
                </a:rPr>
                <a:t>φ</a:t>
              </a:r>
              <a:r>
                <a:rPr lang="en-US" altLang="es-MX" sz="1800" baseline="-25000">
                  <a:latin typeface="Arial" panose="020B0604020202020204" pitchFamily="34" charset="0"/>
                </a:rPr>
                <a:t>j</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title"/>
          </p:nvPr>
        </p:nvSpPr>
        <p:spPr/>
        <p:txBody>
          <a:bodyPr/>
          <a:lstStyle/>
          <a:p>
            <a:pPr marL="342900" indent="-342900" eaLnBrk="1" hangingPunct="1"/>
            <a:r>
              <a:rPr lang="en-US" altLang="es-MX" smtClean="0"/>
              <a:t>Friis equation</a:t>
            </a:r>
          </a:p>
        </p:txBody>
      </p:sp>
      <p:grpSp>
        <p:nvGrpSpPr>
          <p:cNvPr id="25603" name="Group 5"/>
          <p:cNvGrpSpPr>
            <a:grpSpLocks/>
          </p:cNvGrpSpPr>
          <p:nvPr/>
        </p:nvGrpSpPr>
        <p:grpSpPr bwMode="auto">
          <a:xfrm>
            <a:off x="1717675" y="1690688"/>
            <a:ext cx="8918575" cy="2451100"/>
            <a:chOff x="247648" y="1605411"/>
            <a:chExt cx="8918199" cy="2451933"/>
          </a:xfrm>
        </p:grpSpPr>
        <p:graphicFrame>
          <p:nvGraphicFramePr>
            <p:cNvPr id="25606" name="Object 5"/>
            <p:cNvGraphicFramePr>
              <a:graphicFrameLocks noChangeAspect="1"/>
            </p:cNvGraphicFramePr>
            <p:nvPr/>
          </p:nvGraphicFramePr>
          <p:xfrm>
            <a:off x="247648" y="2450173"/>
            <a:ext cx="8780102" cy="986085"/>
          </p:xfrm>
          <a:graphic>
            <a:graphicData uri="http://schemas.openxmlformats.org/presentationml/2006/ole">
              <mc:AlternateContent xmlns:mc="http://schemas.openxmlformats.org/markup-compatibility/2006">
                <mc:Choice xmlns:v="urn:schemas-microsoft-com:vml" Requires="v">
                  <p:oleObj spid="_x0000_s25678" name="Equation" r:id="rId3" imgW="4013200" imgH="469900" progId="Equation.3">
                    <p:embed/>
                  </p:oleObj>
                </mc:Choice>
                <mc:Fallback>
                  <p:oleObj name="Equation" r:id="rId3" imgW="4013200" imgH="4699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48" y="2450173"/>
                          <a:ext cx="8780102" cy="98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7" name="12 Rectángulo"/>
            <p:cNvSpPr>
              <a:spLocks noChangeArrowheads="1"/>
            </p:cNvSpPr>
            <p:nvPr/>
          </p:nvSpPr>
          <p:spPr bwMode="auto">
            <a:xfrm>
              <a:off x="2593842" y="3388612"/>
              <a:ext cx="2387462" cy="646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spcAft>
                  <a:spcPct val="0"/>
                </a:spcAft>
              </a:pPr>
              <a:r>
                <a:rPr lang="en-US" altLang="es-MX" sz="1800">
                  <a:latin typeface="Arial" panose="020B0604020202020204" pitchFamily="34" charset="0"/>
                </a:rPr>
                <a:t>Misalignment of </a:t>
              </a:r>
            </a:p>
            <a:p>
              <a:pPr algn="ctr" eaLnBrk="1" hangingPunct="1">
                <a:spcBef>
                  <a:spcPct val="0"/>
                </a:spcBef>
                <a:spcAft>
                  <a:spcPct val="0"/>
                </a:spcAft>
              </a:pPr>
              <a:r>
                <a:rPr lang="en-US" altLang="es-MX" sz="1800">
                  <a:latin typeface="Arial" panose="020B0604020202020204" pitchFamily="34" charset="0"/>
                </a:rPr>
                <a:t>the antenna pointing</a:t>
              </a:r>
              <a:endParaRPr lang="es-MX" altLang="es-MX" sz="1800">
                <a:latin typeface="Arial" panose="020B0604020202020204" pitchFamily="34" charset="0"/>
              </a:endParaRPr>
            </a:p>
          </p:txBody>
        </p:sp>
        <p:sp>
          <p:nvSpPr>
            <p:cNvPr id="9" name="13 Abrir llave"/>
            <p:cNvSpPr>
              <a:spLocks/>
            </p:cNvSpPr>
            <p:nvPr/>
          </p:nvSpPr>
          <p:spPr bwMode="auto">
            <a:xfrm rot="-5400000">
              <a:off x="3593886" y="1828293"/>
              <a:ext cx="370014" cy="2912939"/>
            </a:xfrm>
            <a:prstGeom prst="leftBrace">
              <a:avLst>
                <a:gd name="adj1" fmla="val 55655"/>
                <a:gd name="adj2" fmla="val 49653"/>
              </a:avLst>
            </a:prstGeom>
            <a:noFill/>
            <a:ln w="38100">
              <a:solidFill>
                <a:srgbClr val="041D3F"/>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es-MX">
                <a:latin typeface="+mn-lt"/>
                <a:ea typeface="+mn-ea"/>
              </a:endParaRPr>
            </a:p>
          </p:txBody>
        </p:sp>
        <p:sp>
          <p:nvSpPr>
            <p:cNvPr id="25609" name="15 Rectángulo"/>
            <p:cNvSpPr>
              <a:spLocks noChangeArrowheads="1"/>
            </p:cNvSpPr>
            <p:nvPr/>
          </p:nvSpPr>
          <p:spPr bwMode="auto">
            <a:xfrm>
              <a:off x="1070071" y="1605411"/>
              <a:ext cx="1352072" cy="646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s-MX" altLang="es-MX" sz="1800">
                  <a:latin typeface="Arial" panose="020B0604020202020204" pitchFamily="34" charset="0"/>
                </a:rPr>
                <a:t>Free-space</a:t>
              </a:r>
            </a:p>
            <a:p>
              <a:pPr eaLnBrk="1" hangingPunct="1">
                <a:spcBef>
                  <a:spcPct val="0"/>
                </a:spcBef>
                <a:spcAft>
                  <a:spcPct val="0"/>
                </a:spcAft>
              </a:pPr>
              <a:r>
                <a:rPr lang="es-MX" altLang="es-MX" sz="1800">
                  <a:latin typeface="Arial" panose="020B0604020202020204" pitchFamily="34" charset="0"/>
                </a:rPr>
                <a:t> path loss</a:t>
              </a:r>
            </a:p>
          </p:txBody>
        </p:sp>
        <p:sp>
          <p:nvSpPr>
            <p:cNvPr id="11" name="17 Abrir llave"/>
            <p:cNvSpPr>
              <a:spLocks/>
            </p:cNvSpPr>
            <p:nvPr/>
          </p:nvSpPr>
          <p:spPr bwMode="auto">
            <a:xfrm rot="-5400000">
              <a:off x="8259350" y="2763295"/>
              <a:ext cx="381129" cy="1066755"/>
            </a:xfrm>
            <a:prstGeom prst="leftBrace">
              <a:avLst>
                <a:gd name="adj1" fmla="val 55656"/>
                <a:gd name="adj2" fmla="val 49653"/>
              </a:avLst>
            </a:prstGeom>
            <a:noFill/>
            <a:ln w="38100">
              <a:solidFill>
                <a:srgbClr val="041D3F"/>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es-MX">
                <a:latin typeface="+mn-lt"/>
                <a:ea typeface="+mn-ea"/>
              </a:endParaRPr>
            </a:p>
          </p:txBody>
        </p:sp>
        <p:sp>
          <p:nvSpPr>
            <p:cNvPr id="12" name="18 Abrir llave"/>
            <p:cNvSpPr>
              <a:spLocks/>
            </p:cNvSpPr>
            <p:nvPr/>
          </p:nvSpPr>
          <p:spPr bwMode="auto">
            <a:xfrm rot="5400000" flipV="1">
              <a:off x="6349668" y="1183473"/>
              <a:ext cx="381129" cy="2514494"/>
            </a:xfrm>
            <a:prstGeom prst="leftBrace">
              <a:avLst>
                <a:gd name="adj1" fmla="val 55652"/>
                <a:gd name="adj2" fmla="val 49653"/>
              </a:avLst>
            </a:prstGeom>
            <a:noFill/>
            <a:ln w="38100">
              <a:solidFill>
                <a:srgbClr val="041D3F"/>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es-MX">
                <a:latin typeface="+mn-lt"/>
                <a:ea typeface="+mn-ea"/>
              </a:endParaRPr>
            </a:p>
          </p:txBody>
        </p:sp>
        <p:sp>
          <p:nvSpPr>
            <p:cNvPr id="13" name="19 Abrir llave"/>
            <p:cNvSpPr>
              <a:spLocks/>
            </p:cNvSpPr>
            <p:nvPr/>
          </p:nvSpPr>
          <p:spPr bwMode="auto">
            <a:xfrm rot="5400000" flipV="1">
              <a:off x="1638196" y="2026416"/>
              <a:ext cx="228678" cy="914361"/>
            </a:xfrm>
            <a:prstGeom prst="leftBrace">
              <a:avLst>
                <a:gd name="adj1" fmla="val 55665"/>
                <a:gd name="adj2" fmla="val 49653"/>
              </a:avLst>
            </a:prstGeom>
            <a:noFill/>
            <a:ln w="38100">
              <a:solidFill>
                <a:srgbClr val="041D3F"/>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es-MX">
                <a:latin typeface="+mn-lt"/>
                <a:ea typeface="+mn-ea"/>
              </a:endParaRPr>
            </a:p>
          </p:txBody>
        </p:sp>
        <p:sp>
          <p:nvSpPr>
            <p:cNvPr id="25613" name="20 Rectángulo"/>
            <p:cNvSpPr>
              <a:spLocks noChangeArrowheads="1"/>
            </p:cNvSpPr>
            <p:nvPr/>
          </p:nvSpPr>
          <p:spPr bwMode="auto">
            <a:xfrm>
              <a:off x="5896522" y="1624330"/>
              <a:ext cx="1274657" cy="64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spcAft>
                  <a:spcPct val="0"/>
                </a:spcAft>
              </a:pPr>
              <a:r>
                <a:rPr lang="es-MX" altLang="es-MX" sz="1800">
                  <a:latin typeface="Arial" panose="020B0604020202020204" pitchFamily="34" charset="0"/>
                </a:rPr>
                <a:t>Reflection </a:t>
              </a:r>
            </a:p>
            <a:p>
              <a:pPr algn="ctr" eaLnBrk="1" hangingPunct="1">
                <a:spcBef>
                  <a:spcPct val="0"/>
                </a:spcBef>
                <a:spcAft>
                  <a:spcPct val="0"/>
                </a:spcAft>
              </a:pPr>
              <a:r>
                <a:rPr lang="es-MX" altLang="es-MX" sz="1800">
                  <a:latin typeface="Arial" panose="020B0604020202020204" pitchFamily="34" charset="0"/>
                </a:rPr>
                <a:t>Loss</a:t>
              </a:r>
            </a:p>
          </p:txBody>
        </p:sp>
        <p:sp>
          <p:nvSpPr>
            <p:cNvPr id="25614" name="21 Rectángulo"/>
            <p:cNvSpPr>
              <a:spLocks noChangeArrowheads="1"/>
            </p:cNvSpPr>
            <p:nvPr/>
          </p:nvSpPr>
          <p:spPr bwMode="auto">
            <a:xfrm>
              <a:off x="7711661" y="3410805"/>
              <a:ext cx="1454186" cy="64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spcAft>
                  <a:spcPct val="0"/>
                </a:spcAft>
              </a:pPr>
              <a:r>
                <a:rPr lang="es-MX" altLang="es-MX" sz="1800">
                  <a:latin typeface="Arial" panose="020B0604020202020204" pitchFamily="34" charset="0"/>
                </a:rPr>
                <a:t>Polarization </a:t>
              </a:r>
            </a:p>
            <a:p>
              <a:pPr algn="ctr" eaLnBrk="1" hangingPunct="1">
                <a:spcBef>
                  <a:spcPct val="0"/>
                </a:spcBef>
                <a:spcAft>
                  <a:spcPct val="0"/>
                </a:spcAft>
              </a:pPr>
              <a:r>
                <a:rPr lang="es-MX" altLang="es-MX" sz="1800">
                  <a:latin typeface="Arial" panose="020B0604020202020204" pitchFamily="34" charset="0"/>
                </a:rPr>
                <a:t>Loss</a:t>
              </a:r>
            </a:p>
          </p:txBody>
        </p:sp>
      </p:grpSp>
      <p:graphicFrame>
        <p:nvGraphicFramePr>
          <p:cNvPr id="25604" name="Object 5"/>
          <p:cNvGraphicFramePr>
            <a:graphicFrameLocks noChangeAspect="1"/>
          </p:cNvGraphicFramePr>
          <p:nvPr/>
        </p:nvGraphicFramePr>
        <p:xfrm>
          <a:off x="1879600" y="5013325"/>
          <a:ext cx="4429125" cy="1392238"/>
        </p:xfrm>
        <a:graphic>
          <a:graphicData uri="http://schemas.openxmlformats.org/presentationml/2006/ole">
            <mc:AlternateContent xmlns:mc="http://schemas.openxmlformats.org/markup-compatibility/2006">
              <mc:Choice xmlns:v="urn:schemas-microsoft-com:vml" Requires="v">
                <p:oleObj spid="_x0000_s25679" name="Equation" r:id="rId5" imgW="1625600" imgH="533400" progId="Equation.3">
                  <p:embed/>
                </p:oleObj>
              </mc:Choice>
              <mc:Fallback>
                <p:oleObj name="Equation" r:id="rId5" imgW="1625600" imgH="533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9600" y="5013325"/>
                        <a:ext cx="4429125"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5" name="Object 5"/>
          <p:cNvGraphicFramePr>
            <a:graphicFrameLocks noChangeAspect="1"/>
          </p:cNvGraphicFramePr>
          <p:nvPr/>
        </p:nvGraphicFramePr>
        <p:xfrm>
          <a:off x="6773863" y="5162550"/>
          <a:ext cx="2860675" cy="1239838"/>
        </p:xfrm>
        <a:graphic>
          <a:graphicData uri="http://schemas.openxmlformats.org/presentationml/2006/ole">
            <mc:AlternateContent xmlns:mc="http://schemas.openxmlformats.org/markup-compatibility/2006">
              <mc:Choice xmlns:v="urn:schemas-microsoft-com:vml" Requires="v">
                <p:oleObj spid="_x0000_s25680" name="Equation" r:id="rId7" imgW="1066800" imgH="482600" progId="Equation.3">
                  <p:embed/>
                </p:oleObj>
              </mc:Choice>
              <mc:Fallback>
                <p:oleObj name="Equation" r:id="rId7" imgW="1066800" imgH="4826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3863" y="5162550"/>
                        <a:ext cx="2860675"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sz="4400" dirty="0">
                <a:ea typeface="+mj-ea"/>
              </a:rPr>
              <a:t>Communication process 3D</a:t>
            </a:r>
          </a:p>
        </p:txBody>
      </p:sp>
      <p:graphicFrame>
        <p:nvGraphicFramePr>
          <p:cNvPr id="26627" name="Object 3"/>
          <p:cNvGraphicFramePr>
            <a:graphicFrameLocks noChangeAspect="1"/>
          </p:cNvGraphicFramePr>
          <p:nvPr>
            <p:extLst>
              <p:ext uri="{D42A27DB-BD31-4B8C-83A1-F6EECF244321}">
                <p14:modId xmlns:p14="http://schemas.microsoft.com/office/powerpoint/2010/main" val="2206648840"/>
              </p:ext>
            </p:extLst>
          </p:nvPr>
        </p:nvGraphicFramePr>
        <p:xfrm>
          <a:off x="268288" y="1313634"/>
          <a:ext cx="8172450" cy="2481262"/>
        </p:xfrm>
        <a:graphic>
          <a:graphicData uri="http://schemas.openxmlformats.org/presentationml/2006/ole">
            <mc:AlternateContent xmlns:mc="http://schemas.openxmlformats.org/markup-compatibility/2006">
              <mc:Choice xmlns:v="urn:schemas-microsoft-com:vml" Requires="v">
                <p:oleObj spid="_x0000_s26682" name="Equation" r:id="rId3" imgW="3962160" imgH="1473120" progId="Equation.DSMT4">
                  <p:embed/>
                </p:oleObj>
              </mc:Choice>
              <mc:Fallback>
                <p:oleObj name="Equation" r:id="rId3" imgW="3962160" imgH="1473120" progId="Equation.DSMT4">
                  <p:embed/>
                  <p:pic>
                    <p:nvPicPr>
                      <p:cNvPr id="0" name="Object 3"/>
                      <p:cNvPicPr>
                        <a:picLocks noChangeAspect="1" noChangeArrowheads="1"/>
                      </p:cNvPicPr>
                      <p:nvPr/>
                    </p:nvPicPr>
                    <p:blipFill>
                      <a:blip r:embed="rId4"/>
                      <a:srcRect/>
                      <a:stretch>
                        <a:fillRect/>
                      </a:stretch>
                    </p:blipFill>
                    <p:spPr bwMode="auto">
                      <a:xfrm>
                        <a:off x="268288" y="1313634"/>
                        <a:ext cx="8172450" cy="2481262"/>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399110008"/>
              </p:ext>
            </p:extLst>
          </p:nvPr>
        </p:nvGraphicFramePr>
        <p:xfrm>
          <a:off x="334963" y="3947075"/>
          <a:ext cx="4168798" cy="1591618"/>
        </p:xfrm>
        <a:graphic>
          <a:graphicData uri="http://schemas.openxmlformats.org/presentationml/2006/ole">
            <mc:AlternateContent xmlns:mc="http://schemas.openxmlformats.org/markup-compatibility/2006">
              <mc:Choice xmlns:v="urn:schemas-microsoft-com:vml" Requires="v">
                <p:oleObj spid="_x0000_s26683" name="Equation" r:id="rId5" imgW="2361960" imgH="901440" progId="Equation.DSMT4">
                  <p:embed/>
                </p:oleObj>
              </mc:Choice>
              <mc:Fallback>
                <p:oleObj name="Equation" r:id="rId5" imgW="2361960" imgH="901440" progId="Equation.DSMT4">
                  <p:embed/>
                  <p:pic>
                    <p:nvPicPr>
                      <p:cNvPr id="27650" name="Object 3"/>
                      <p:cNvPicPr>
                        <a:picLocks noChangeAspect="1" noChangeArrowheads="1"/>
                      </p:cNvPicPr>
                      <p:nvPr/>
                    </p:nvPicPr>
                    <p:blipFill>
                      <a:blip r:embed="rId6"/>
                      <a:srcRect/>
                      <a:stretch>
                        <a:fillRect/>
                      </a:stretch>
                    </p:blipFill>
                    <p:spPr bwMode="auto">
                      <a:xfrm>
                        <a:off x="334963" y="3947075"/>
                        <a:ext cx="4168798" cy="1591618"/>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06243018"/>
              </p:ext>
            </p:extLst>
          </p:nvPr>
        </p:nvGraphicFramePr>
        <p:xfrm>
          <a:off x="5345113" y="3794896"/>
          <a:ext cx="6609490" cy="1559416"/>
        </p:xfrm>
        <a:graphic>
          <a:graphicData uri="http://schemas.openxmlformats.org/presentationml/2006/ole">
            <mc:AlternateContent xmlns:mc="http://schemas.openxmlformats.org/markup-compatibility/2006">
              <mc:Choice xmlns:v="urn:schemas-microsoft-com:vml" Requires="v">
                <p:oleObj spid="_x0000_s26684" name="Equation" r:id="rId7" imgW="3822480" imgH="901440" progId="Equation.DSMT4">
                  <p:embed/>
                </p:oleObj>
              </mc:Choice>
              <mc:Fallback>
                <p:oleObj name="Equation" r:id="rId7" imgW="3822480" imgH="901440" progId="Equation.DSMT4">
                  <p:embed/>
                  <p:pic>
                    <p:nvPicPr>
                      <p:cNvPr id="4" name="Object 3"/>
                      <p:cNvPicPr>
                        <a:picLocks noChangeAspect="1" noChangeArrowheads="1"/>
                      </p:cNvPicPr>
                      <p:nvPr/>
                    </p:nvPicPr>
                    <p:blipFill>
                      <a:blip r:embed="rId8"/>
                      <a:srcRect/>
                      <a:stretch>
                        <a:fillRect/>
                      </a:stretch>
                    </p:blipFill>
                    <p:spPr bwMode="auto">
                      <a:xfrm>
                        <a:off x="5345113" y="3794896"/>
                        <a:ext cx="6609490" cy="1559416"/>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74952825"/>
              </p:ext>
            </p:extLst>
          </p:nvPr>
        </p:nvGraphicFramePr>
        <p:xfrm>
          <a:off x="3952875" y="5930876"/>
          <a:ext cx="3452813" cy="690563"/>
        </p:xfrm>
        <a:graphic>
          <a:graphicData uri="http://schemas.openxmlformats.org/presentationml/2006/ole">
            <mc:AlternateContent xmlns:mc="http://schemas.openxmlformats.org/markup-compatibility/2006">
              <mc:Choice xmlns:v="urn:schemas-microsoft-com:vml" Requires="v">
                <p:oleObj spid="_x0000_s26685" name="Equation" r:id="rId9" imgW="1777680" imgH="355320" progId="Equation.DSMT4">
                  <p:embed/>
                </p:oleObj>
              </mc:Choice>
              <mc:Fallback>
                <p:oleObj name="Equation" r:id="rId9" imgW="1777680" imgH="355320" progId="Equation.DSMT4">
                  <p:embed/>
                  <p:pic>
                    <p:nvPicPr>
                      <p:cNvPr id="5" name="Object 4"/>
                      <p:cNvPicPr>
                        <a:picLocks noChangeAspect="1" noChangeArrowheads="1"/>
                      </p:cNvPicPr>
                      <p:nvPr/>
                    </p:nvPicPr>
                    <p:blipFill>
                      <a:blip r:embed="rId10"/>
                      <a:srcRect/>
                      <a:stretch>
                        <a:fillRect/>
                      </a:stretch>
                    </p:blipFill>
                    <p:spPr bwMode="auto">
                      <a:xfrm>
                        <a:off x="3952875" y="5930876"/>
                        <a:ext cx="3452813"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400" dirty="0">
                <a:ea typeface="+mj-ea"/>
              </a:rPr>
              <a:t>Problem description</a:t>
            </a:r>
          </a:p>
        </p:txBody>
      </p:sp>
      <p:sp>
        <p:nvSpPr>
          <p:cNvPr id="29699" name="Content Placeholder 2"/>
          <p:cNvSpPr>
            <a:spLocks noGrp="1"/>
          </p:cNvSpPr>
          <p:nvPr>
            <p:ph idx="1"/>
          </p:nvPr>
        </p:nvSpPr>
        <p:spPr>
          <a:xfrm>
            <a:off x="334963" y="1568449"/>
            <a:ext cx="11295062" cy="4689475"/>
          </a:xfrm>
        </p:spPr>
        <p:txBody>
          <a:bodyPr/>
          <a:lstStyle/>
          <a:p>
            <a:pPr>
              <a:lnSpc>
                <a:spcPct val="130000"/>
              </a:lnSpc>
            </a:pPr>
            <a:r>
              <a:rPr lang="en-US" altLang="es-MX" sz="3000" dirty="0" smtClean="0"/>
              <a:t>	Consider a set of RFID tags placed in </a:t>
            </a:r>
            <a:r>
              <a:rPr lang="en-US" altLang="es-MX" sz="3000" i="1" dirty="0" smtClean="0"/>
              <a:t>M</a:t>
            </a:r>
            <a:r>
              <a:rPr lang="en-US" altLang="es-MX" sz="3000" dirty="0" smtClean="0"/>
              <a:t> locations of a given area and </a:t>
            </a:r>
            <a:r>
              <a:rPr lang="en-US" altLang="es-MX" sz="3000" i="1" dirty="0" smtClean="0"/>
              <a:t>N</a:t>
            </a:r>
            <a:r>
              <a:rPr lang="en-US" altLang="es-MX" sz="3000" dirty="0" smtClean="0"/>
              <a:t> potential locations to position RFID reader antennae.  It is desired to find the minimum number of reader</a:t>
            </a:r>
            <a:r>
              <a:rPr lang="en-US" altLang="en-US" sz="3000" dirty="0" smtClean="0"/>
              <a:t>’</a:t>
            </a:r>
            <a:r>
              <a:rPr lang="en-US" altLang="es-MX" sz="3000" dirty="0" smtClean="0"/>
              <a:t>s antennae, and their positions, required to identify all tags in the area.</a:t>
            </a:r>
          </a:p>
          <a:p>
            <a:pPr algn="ctr">
              <a:lnSpc>
                <a:spcPct val="130000"/>
              </a:lnSpc>
            </a:pPr>
            <a:r>
              <a:rPr lang="en-US" altLang="es-MX" b="1" i="1" dirty="0"/>
              <a:t>Determine number and position of the RFID readers that allow identifying the tags in the area of interest</a:t>
            </a:r>
            <a:r>
              <a:rPr lang="en-US" altLang="es-MX" i="1" dirty="0"/>
              <a:t>.</a:t>
            </a:r>
          </a:p>
          <a:p>
            <a:pPr>
              <a:lnSpc>
                <a:spcPct val="130000"/>
              </a:lnSpc>
            </a:pPr>
            <a:endParaRPr lang="en-US" altLang="es-MX" sz="30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mj-ea"/>
              </a:rPr>
              <a:t>Notation</a:t>
            </a:r>
            <a:endParaRPr lang="en-US" dirty="0">
              <a:ea typeface="+mj-ea"/>
            </a:endParaRPr>
          </a:p>
        </p:txBody>
      </p:sp>
      <p:graphicFrame>
        <p:nvGraphicFramePr>
          <p:cNvPr id="10" name="Table 9"/>
          <p:cNvGraphicFramePr>
            <a:graphicFrameLocks noGrp="1"/>
          </p:cNvGraphicFramePr>
          <p:nvPr/>
        </p:nvGraphicFramePr>
        <p:xfrm>
          <a:off x="1670050" y="1447800"/>
          <a:ext cx="8855075" cy="5257801"/>
        </p:xfrm>
        <a:graphic>
          <a:graphicData uri="http://schemas.openxmlformats.org/drawingml/2006/table">
            <a:tbl>
              <a:tblPr/>
              <a:tblGrid>
                <a:gridCol w="1128713">
                  <a:extLst>
                    <a:ext uri="{9D8B030D-6E8A-4147-A177-3AD203B41FA5}">
                      <a16:colId xmlns:a16="http://schemas.microsoft.com/office/drawing/2014/main" val="1593377455"/>
                    </a:ext>
                  </a:extLst>
                </a:gridCol>
                <a:gridCol w="7726362">
                  <a:extLst>
                    <a:ext uri="{9D8B030D-6E8A-4147-A177-3AD203B41FA5}">
                      <a16:colId xmlns:a16="http://schemas.microsoft.com/office/drawing/2014/main" val="1727619053"/>
                    </a:ext>
                  </a:extLst>
                </a:gridCol>
              </a:tblGrid>
              <a:tr h="401638">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000" b="1" i="0" u="none" strike="noStrike" cap="none" normalizeH="0" baseline="0" smtClean="0">
                          <a:ln>
                            <a:noFill/>
                          </a:ln>
                          <a:solidFill>
                            <a:srgbClr val="FFFFFF"/>
                          </a:solidFill>
                          <a:effectLst/>
                          <a:latin typeface="Times New Roman" panose="02020603050405020304" pitchFamily="18" charset="0"/>
                          <a:ea typeface="MS PGothic" panose="020B0600070205080204" pitchFamily="34" charset="-128"/>
                        </a:rPr>
                        <a:t>Symbol</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73069"/>
                    </a:solid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000" b="1" i="0" u="none" strike="noStrike" cap="none" normalizeH="0" baseline="0" smtClean="0">
                          <a:ln>
                            <a:noFill/>
                          </a:ln>
                          <a:solidFill>
                            <a:srgbClr val="FFFFFF"/>
                          </a:solidFill>
                          <a:effectLst/>
                          <a:latin typeface="Times New Roman" panose="02020603050405020304" pitchFamily="18" charset="0"/>
                          <a:ea typeface="MS PGothic" panose="020B0600070205080204" pitchFamily="34" charset="-128"/>
                        </a:rPr>
                        <a:t>Description</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73069"/>
                    </a:solidFill>
                  </a:tcPr>
                </a:tc>
                <a:extLst>
                  <a:ext uri="{0D108BD9-81ED-4DB2-BD59-A6C34878D82A}">
                    <a16:rowId xmlns:a16="http://schemas.microsoft.com/office/drawing/2014/main" val="3228786436"/>
                  </a:ext>
                </a:extLst>
              </a:tr>
              <a:tr h="463550">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i</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Sub index to denote reader candidate position. i={1,2,3,…,N} </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8761913"/>
                  </a:ext>
                </a:extLst>
              </a:tr>
              <a:tr h="463550">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j</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Sub index to denote RFID tags. j={1,2,3,…,M} </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1379081"/>
                  </a:ext>
                </a:extLst>
              </a:tr>
              <a:tr h="803275">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S</a:t>
                      </a:r>
                      <a:r>
                        <a:rPr kumimoji="0" lang="en-US" altLang="es-MX" sz="2400" b="0" i="0" u="none" strike="noStrike" cap="none" normalizeH="0" baseline="-25000" smtClean="0">
                          <a:ln>
                            <a:noFill/>
                          </a:ln>
                          <a:solidFill>
                            <a:srgbClr val="000000"/>
                          </a:solidFill>
                          <a:effectLst/>
                          <a:latin typeface="Times New Roman" panose="02020603050405020304" pitchFamily="18" charset="0"/>
                          <a:ea typeface="MS PGothic" panose="020B0600070205080204" pitchFamily="34" charset="-128"/>
                        </a:rPr>
                        <a:t>i</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Binary variable that takes a value of one if an antenna is placed in position </a:t>
                      </a:r>
                      <a:r>
                        <a:rPr kumimoji="0" lang="en-US" altLang="es-MX" sz="2300" b="0" i="1"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i</a:t>
                      </a: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 and zero otherwise. </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09813985"/>
                  </a:ext>
                </a:extLst>
              </a:tr>
              <a:tr h="808038">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R</a:t>
                      </a:r>
                      <a:r>
                        <a:rPr kumimoji="0" lang="en-US" altLang="es-MX" sz="2400" b="0" i="0" u="none" strike="noStrike" cap="none" normalizeH="0" baseline="-25000" smtClean="0">
                          <a:ln>
                            <a:noFill/>
                          </a:ln>
                          <a:solidFill>
                            <a:srgbClr val="000000"/>
                          </a:solidFill>
                          <a:effectLst/>
                          <a:latin typeface="Times New Roman" panose="02020603050405020304" pitchFamily="18" charset="0"/>
                          <a:ea typeface="MS PGothic" panose="020B0600070205080204" pitchFamily="34" charset="-128"/>
                        </a:rPr>
                        <a:t>ij</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Binary variable that takes a value of one if an antenna placed in position</a:t>
                      </a:r>
                      <a:r>
                        <a:rPr kumimoji="0" lang="en-US" altLang="es-MX" sz="2300" b="0" i="1"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 i</a:t>
                      </a: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 activates and identifies tag</a:t>
                      </a:r>
                      <a:r>
                        <a:rPr kumimoji="0" lang="en-US" altLang="es-MX" sz="2300" b="0" i="1"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 j</a:t>
                      </a: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 and zero otherwise. </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63694029"/>
                  </a:ext>
                </a:extLst>
              </a:tr>
              <a:tr h="463550">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Q</a:t>
                      </a:r>
                      <a:endParaRPr kumimoji="0" lang="en-US" altLang="es-MX" sz="2400" b="0" i="0" u="none" strike="noStrike" cap="none" normalizeH="0" baseline="-25000" smtClean="0">
                        <a:ln>
                          <a:noFill/>
                        </a:ln>
                        <a:solidFill>
                          <a:srgbClr val="000000"/>
                        </a:solidFill>
                        <a:effectLst/>
                        <a:latin typeface="Times New Roman" panose="02020603050405020304" pitchFamily="18" charset="0"/>
                        <a:ea typeface="MS PGothic" panose="020B0600070205080204" pitchFamily="34" charset="-128"/>
                      </a:endParaRP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Large number</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1390678"/>
                  </a:ext>
                </a:extLst>
              </a:tr>
              <a:tr h="463550">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T</a:t>
                      </a:r>
                      <a:r>
                        <a:rPr kumimoji="0" lang="en-US" altLang="es-MX" sz="2400" b="0" i="0" u="none" strike="noStrike" cap="none" normalizeH="0" baseline="-25000" smtClean="0">
                          <a:ln>
                            <a:noFill/>
                          </a:ln>
                          <a:solidFill>
                            <a:srgbClr val="000000"/>
                          </a:solidFill>
                          <a:effectLst/>
                          <a:latin typeface="Times New Roman" panose="02020603050405020304" pitchFamily="18" charset="0"/>
                          <a:ea typeface="MS PGothic" panose="020B0600070205080204" pitchFamily="34" charset="-128"/>
                        </a:rPr>
                        <a:t>b</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Threshold value of power required to identify a tag. </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27104508"/>
                  </a:ext>
                </a:extLst>
              </a:tr>
              <a:tr h="463550">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T</a:t>
                      </a:r>
                      <a:r>
                        <a:rPr kumimoji="0" lang="en-US" altLang="es-MX" sz="2400" b="0" i="0" u="none" strike="noStrike" cap="none" normalizeH="0" baseline="-25000" smtClean="0">
                          <a:ln>
                            <a:noFill/>
                          </a:ln>
                          <a:solidFill>
                            <a:srgbClr val="000000"/>
                          </a:solidFill>
                          <a:effectLst/>
                          <a:latin typeface="Times New Roman" panose="02020603050405020304" pitchFamily="18" charset="0"/>
                          <a:ea typeface="MS PGothic" panose="020B0600070205080204" pitchFamily="34" charset="-128"/>
                        </a:rPr>
                        <a:t>a</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Threshold value of power required to activate a tag. </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96311260"/>
                  </a:ext>
                </a:extLst>
              </a:tr>
              <a:tr h="463550">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P</a:t>
                      </a:r>
                      <a:r>
                        <a:rPr kumimoji="0" lang="en-US" altLang="es-MX" sz="2400" b="0" i="0" u="none" strike="noStrike" cap="none" normalizeH="0" baseline="30000" smtClean="0">
                          <a:ln>
                            <a:noFill/>
                          </a:ln>
                          <a:solidFill>
                            <a:srgbClr val="000000"/>
                          </a:solidFill>
                          <a:effectLst/>
                          <a:latin typeface="Times New Roman" panose="02020603050405020304" pitchFamily="18" charset="0"/>
                          <a:ea typeface="MS PGothic" panose="020B0600070205080204" pitchFamily="34" charset="-128"/>
                        </a:rPr>
                        <a:t>T</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Power transmitted</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9085289"/>
                  </a:ext>
                </a:extLst>
              </a:tr>
              <a:tr h="463550">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P</a:t>
                      </a:r>
                      <a:r>
                        <a:rPr kumimoji="0" lang="en-US" altLang="es-MX" sz="2400" b="0" i="0" u="none" strike="noStrike" cap="none" normalizeH="0" baseline="30000" smtClean="0">
                          <a:ln>
                            <a:noFill/>
                          </a:ln>
                          <a:solidFill>
                            <a:srgbClr val="000000"/>
                          </a:solidFill>
                          <a:effectLst/>
                          <a:latin typeface="Times New Roman" panose="02020603050405020304" pitchFamily="18" charset="0"/>
                          <a:ea typeface="MS PGothic" panose="020B0600070205080204" pitchFamily="34" charset="-128"/>
                        </a:rPr>
                        <a:t>R</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3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Power received</a:t>
                      </a:r>
                    </a:p>
                  </a:txBody>
                  <a:tcPr marL="91445" marR="91445"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6425518"/>
                  </a:ext>
                </a:extLst>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s-MX" smtClean="0"/>
              <a:t>Multi-Stage Job-Shop Scheduling</a:t>
            </a:r>
          </a:p>
        </p:txBody>
      </p:sp>
      <p:sp>
        <p:nvSpPr>
          <p:cNvPr id="3" name="Content Placeholder 2"/>
          <p:cNvSpPr>
            <a:spLocks noGrp="1"/>
          </p:cNvSpPr>
          <p:nvPr>
            <p:ph idx="1"/>
          </p:nvPr>
        </p:nvSpPr>
        <p:spPr>
          <a:xfrm>
            <a:off x="310382" y="1493838"/>
            <a:ext cx="11198276" cy="1200150"/>
          </a:xfrm>
        </p:spPr>
        <p:txBody>
          <a:bodyPr>
            <a:normAutofit/>
          </a:bodyPr>
          <a:lstStyle/>
          <a:p>
            <a:pPr>
              <a:defRPr/>
            </a:pPr>
            <a:r>
              <a:rPr lang="en-US" dirty="0" smtClean="0"/>
              <a:t>Determine the optimal assignment of task to a machines considering time delivering and minimizing the cost.</a:t>
            </a:r>
            <a:endParaRPr lang="en-US" dirty="0"/>
          </a:p>
        </p:txBody>
      </p:sp>
      <p:grpSp>
        <p:nvGrpSpPr>
          <p:cNvPr id="6148" name="Group 118"/>
          <p:cNvGrpSpPr>
            <a:grpSpLocks/>
          </p:cNvGrpSpPr>
          <p:nvPr/>
        </p:nvGrpSpPr>
        <p:grpSpPr bwMode="auto">
          <a:xfrm>
            <a:off x="781665" y="2971799"/>
            <a:ext cx="10279625" cy="3473245"/>
            <a:chOff x="457200" y="2819400"/>
            <a:chExt cx="7391400" cy="3937576"/>
          </a:xfrm>
        </p:grpSpPr>
        <p:sp>
          <p:nvSpPr>
            <p:cNvPr id="4" name="Rectangle 3"/>
            <p:cNvSpPr/>
            <p:nvPr/>
          </p:nvSpPr>
          <p:spPr>
            <a:xfrm>
              <a:off x="3352800" y="5421868"/>
              <a:ext cx="533400" cy="533400"/>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r>
                <a:rPr lang="en-US" dirty="0"/>
                <a:t>3</a:t>
              </a:r>
            </a:p>
          </p:txBody>
        </p:sp>
        <p:sp>
          <p:nvSpPr>
            <p:cNvPr id="5" name="Rectangle 4"/>
            <p:cNvSpPr/>
            <p:nvPr/>
          </p:nvSpPr>
          <p:spPr>
            <a:xfrm>
              <a:off x="3352800" y="4583668"/>
              <a:ext cx="533400" cy="533400"/>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r>
                <a:rPr lang="en-US" dirty="0"/>
                <a:t>2</a:t>
              </a:r>
            </a:p>
          </p:txBody>
        </p:sp>
        <p:sp>
          <p:nvSpPr>
            <p:cNvPr id="6" name="Rectangle 5"/>
            <p:cNvSpPr/>
            <p:nvPr/>
          </p:nvSpPr>
          <p:spPr>
            <a:xfrm>
              <a:off x="3352800" y="3745468"/>
              <a:ext cx="533400" cy="533400"/>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r>
                <a:rPr lang="en-US" dirty="0"/>
                <a:t>1</a:t>
              </a:r>
            </a:p>
          </p:txBody>
        </p:sp>
        <p:sp>
          <p:nvSpPr>
            <p:cNvPr id="7" name="Rectangle 6"/>
            <p:cNvSpPr/>
            <p:nvPr/>
          </p:nvSpPr>
          <p:spPr>
            <a:xfrm>
              <a:off x="5257800" y="5650468"/>
              <a:ext cx="533400" cy="5334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dirty="0"/>
                <a:t>7</a:t>
              </a:r>
            </a:p>
          </p:txBody>
        </p:sp>
        <p:sp>
          <p:nvSpPr>
            <p:cNvPr id="8" name="Rectangle 7"/>
            <p:cNvSpPr/>
            <p:nvPr/>
          </p:nvSpPr>
          <p:spPr>
            <a:xfrm>
              <a:off x="5257800" y="4888468"/>
              <a:ext cx="533400" cy="5334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dirty="0"/>
                <a:t>6</a:t>
              </a:r>
            </a:p>
          </p:txBody>
        </p:sp>
        <p:sp>
          <p:nvSpPr>
            <p:cNvPr id="9" name="Rectangle 8"/>
            <p:cNvSpPr/>
            <p:nvPr/>
          </p:nvSpPr>
          <p:spPr>
            <a:xfrm>
              <a:off x="5257800" y="4126468"/>
              <a:ext cx="533400" cy="5334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dirty="0"/>
                <a:t>5</a:t>
              </a:r>
            </a:p>
          </p:txBody>
        </p:sp>
        <p:sp>
          <p:nvSpPr>
            <p:cNvPr id="10" name="Rectangle 9"/>
            <p:cNvSpPr/>
            <p:nvPr/>
          </p:nvSpPr>
          <p:spPr>
            <a:xfrm>
              <a:off x="5257800" y="3364468"/>
              <a:ext cx="533400" cy="5334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dirty="0"/>
                <a:t>4</a:t>
              </a:r>
            </a:p>
          </p:txBody>
        </p:sp>
        <p:sp>
          <p:nvSpPr>
            <p:cNvPr id="11" name="Rectangle 10"/>
            <p:cNvSpPr/>
            <p:nvPr/>
          </p:nvSpPr>
          <p:spPr>
            <a:xfrm>
              <a:off x="6781800" y="4888468"/>
              <a:ext cx="533400" cy="533400"/>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r>
                <a:rPr lang="en-US" dirty="0"/>
                <a:t>9</a:t>
              </a:r>
            </a:p>
          </p:txBody>
        </p:sp>
        <p:sp>
          <p:nvSpPr>
            <p:cNvPr id="12" name="Rectangle 11"/>
            <p:cNvSpPr/>
            <p:nvPr/>
          </p:nvSpPr>
          <p:spPr>
            <a:xfrm>
              <a:off x="6781800" y="4126468"/>
              <a:ext cx="533400" cy="533400"/>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r>
                <a:rPr lang="en-US" dirty="0"/>
                <a:t>8</a:t>
              </a:r>
            </a:p>
          </p:txBody>
        </p:sp>
        <p:sp>
          <p:nvSpPr>
            <p:cNvPr id="13" name="Oval 12"/>
            <p:cNvSpPr/>
            <p:nvPr/>
          </p:nvSpPr>
          <p:spPr>
            <a:xfrm>
              <a:off x="1371600" y="4050268"/>
              <a:ext cx="304800" cy="304800"/>
            </a:xfrm>
            <a:prstGeom prst="ellipse">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endParaRPr lang="en-US"/>
            </a:p>
          </p:txBody>
        </p:sp>
        <p:sp>
          <p:nvSpPr>
            <p:cNvPr id="14" name="Oval 13"/>
            <p:cNvSpPr/>
            <p:nvPr/>
          </p:nvSpPr>
          <p:spPr>
            <a:xfrm>
              <a:off x="1371600" y="4812268"/>
              <a:ext cx="304800" cy="304800"/>
            </a:xfrm>
            <a:prstGeom prst="ellipse">
              <a:avLst/>
            </a:prstGeom>
            <a:solidFill>
              <a:srgbClr val="0000FF"/>
            </a:solidFill>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endParaRPr lang="en-US"/>
            </a:p>
          </p:txBody>
        </p:sp>
        <p:sp>
          <p:nvSpPr>
            <p:cNvPr id="15" name="Oval 14"/>
            <p:cNvSpPr/>
            <p:nvPr/>
          </p:nvSpPr>
          <p:spPr>
            <a:xfrm>
              <a:off x="1371600" y="5498068"/>
              <a:ext cx="304800" cy="304800"/>
            </a:xfrm>
            <a:prstGeom prst="ellipse">
              <a:avLst/>
            </a:prstGeom>
            <a:solidFill>
              <a:schemeClr val="accent6">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endParaRPr lang="en-US"/>
            </a:p>
          </p:txBody>
        </p:sp>
        <p:cxnSp>
          <p:nvCxnSpPr>
            <p:cNvPr id="17" name="Straight Connector 16"/>
            <p:cNvCxnSpPr/>
            <p:nvPr/>
          </p:nvCxnSpPr>
          <p:spPr>
            <a:xfrm>
              <a:off x="2590800" y="3211041"/>
              <a:ext cx="0" cy="3200868"/>
            </a:xfrm>
            <a:prstGeom prst="line">
              <a:avLst/>
            </a:prstGeom>
            <a:ln>
              <a:solidFill>
                <a:schemeClr val="tx1">
                  <a:lumMod val="50000"/>
                  <a:lumOff val="50000"/>
                </a:schemeClr>
              </a:solidFill>
              <a:prstDash val="dash"/>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6400800" y="3211041"/>
              <a:ext cx="0" cy="3200868"/>
            </a:xfrm>
            <a:prstGeom prst="line">
              <a:avLst/>
            </a:prstGeom>
            <a:ln>
              <a:solidFill>
                <a:schemeClr val="tx1">
                  <a:lumMod val="50000"/>
                  <a:lumOff val="50000"/>
                </a:schemeClr>
              </a:solidFill>
              <a:prstDash val="dash"/>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4572000" y="3211041"/>
              <a:ext cx="0" cy="3200868"/>
            </a:xfrm>
            <a:prstGeom prst="line">
              <a:avLst/>
            </a:prstGeom>
            <a:ln>
              <a:solidFill>
                <a:schemeClr val="tx1">
                  <a:lumMod val="50000"/>
                  <a:lumOff val="50000"/>
                </a:schemeClr>
              </a:solidFill>
              <a:prstDash val="dash"/>
            </a:ln>
          </p:spPr>
          <p:style>
            <a:lnRef idx="2">
              <a:schemeClr val="dk1"/>
            </a:lnRef>
            <a:fillRef idx="0">
              <a:schemeClr val="dk1"/>
            </a:fillRef>
            <a:effectRef idx="1">
              <a:schemeClr val="dk1"/>
            </a:effectRef>
            <a:fontRef idx="minor">
              <a:schemeClr val="tx1"/>
            </a:fontRef>
          </p:style>
        </p:cxnSp>
        <p:sp>
          <p:nvSpPr>
            <p:cNvPr id="6188" name="TextBox 19"/>
            <p:cNvSpPr txBox="1">
              <a:spLocks noChangeArrowheads="1"/>
            </p:cNvSpPr>
            <p:nvPr/>
          </p:nvSpPr>
          <p:spPr bwMode="auto">
            <a:xfrm>
              <a:off x="2819400" y="6264533"/>
              <a:ext cx="152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s-MX"/>
                <a:t>STAGE 1</a:t>
              </a:r>
            </a:p>
          </p:txBody>
        </p:sp>
        <p:sp>
          <p:nvSpPr>
            <p:cNvPr id="6189" name="TextBox 20"/>
            <p:cNvSpPr txBox="1">
              <a:spLocks noChangeArrowheads="1"/>
            </p:cNvSpPr>
            <p:nvPr/>
          </p:nvSpPr>
          <p:spPr bwMode="auto">
            <a:xfrm>
              <a:off x="4724400" y="6260068"/>
              <a:ext cx="152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s-MX"/>
                <a:t>STAGE 2</a:t>
              </a:r>
            </a:p>
          </p:txBody>
        </p:sp>
        <p:sp>
          <p:nvSpPr>
            <p:cNvPr id="6190" name="TextBox 21"/>
            <p:cNvSpPr txBox="1">
              <a:spLocks noChangeArrowheads="1"/>
            </p:cNvSpPr>
            <p:nvPr/>
          </p:nvSpPr>
          <p:spPr bwMode="auto">
            <a:xfrm>
              <a:off x="6324600" y="6260068"/>
              <a:ext cx="152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s-MX"/>
                <a:t>STAGE 3</a:t>
              </a:r>
            </a:p>
          </p:txBody>
        </p:sp>
        <p:cxnSp>
          <p:nvCxnSpPr>
            <p:cNvPr id="24" name="Straight Connector 23"/>
            <p:cNvCxnSpPr>
              <a:stCxn id="0" idx="6"/>
              <a:endCxn id="0" idx="1"/>
            </p:cNvCxnSpPr>
            <p:nvPr/>
          </p:nvCxnSpPr>
          <p:spPr>
            <a:xfrm>
              <a:off x="1676400" y="4963898"/>
              <a:ext cx="1676400" cy="724006"/>
            </a:xfrm>
            <a:prstGeom prst="line">
              <a:avLst/>
            </a:prstGeom>
            <a:ln w="381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0" idx="3"/>
              <a:endCxn id="0" idx="1"/>
            </p:cNvCxnSpPr>
            <p:nvPr/>
          </p:nvCxnSpPr>
          <p:spPr>
            <a:xfrm>
              <a:off x="3886200" y="4011258"/>
              <a:ext cx="1371600" cy="1905279"/>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0" idx="6"/>
              <a:endCxn id="0" idx="1"/>
            </p:cNvCxnSpPr>
            <p:nvPr/>
          </p:nvCxnSpPr>
          <p:spPr>
            <a:xfrm flipV="1">
              <a:off x="1676400" y="4011258"/>
              <a:ext cx="1676400" cy="952639"/>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0" idx="6"/>
              <a:endCxn id="0" idx="1"/>
            </p:cNvCxnSpPr>
            <p:nvPr/>
          </p:nvCxnSpPr>
          <p:spPr>
            <a:xfrm flipV="1">
              <a:off x="1676400" y="4849581"/>
              <a:ext cx="1676400" cy="114317"/>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0" idx="3"/>
              <a:endCxn id="0" idx="1"/>
            </p:cNvCxnSpPr>
            <p:nvPr/>
          </p:nvCxnSpPr>
          <p:spPr>
            <a:xfrm flipV="1">
              <a:off x="3886200" y="3630203"/>
              <a:ext cx="1371600" cy="381056"/>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0" idx="3"/>
              <a:endCxn id="0" idx="1"/>
            </p:cNvCxnSpPr>
            <p:nvPr/>
          </p:nvCxnSpPr>
          <p:spPr>
            <a:xfrm>
              <a:off x="3886200" y="4011258"/>
              <a:ext cx="1371600" cy="381056"/>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0" idx="3"/>
              <a:endCxn id="0" idx="1"/>
            </p:cNvCxnSpPr>
            <p:nvPr/>
          </p:nvCxnSpPr>
          <p:spPr>
            <a:xfrm>
              <a:off x="3886200" y="4011258"/>
              <a:ext cx="1371600" cy="1143167"/>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0" idx="3"/>
              <a:endCxn id="0" idx="1"/>
            </p:cNvCxnSpPr>
            <p:nvPr/>
          </p:nvCxnSpPr>
          <p:spPr>
            <a:xfrm>
              <a:off x="5791200" y="3630203"/>
              <a:ext cx="990600" cy="76211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0" idx="3"/>
              <a:endCxn id="0" idx="1"/>
            </p:cNvCxnSpPr>
            <p:nvPr/>
          </p:nvCxnSpPr>
          <p:spPr>
            <a:xfrm>
              <a:off x="5791200" y="3630203"/>
              <a:ext cx="990600" cy="1524223"/>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0" idx="3"/>
              <a:endCxn id="0" idx="1"/>
            </p:cNvCxnSpPr>
            <p:nvPr/>
          </p:nvCxnSpPr>
          <p:spPr>
            <a:xfrm>
              <a:off x="3886200" y="5687904"/>
              <a:ext cx="1371600" cy="228633"/>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0" idx="3"/>
              <a:endCxn id="0" idx="1"/>
            </p:cNvCxnSpPr>
            <p:nvPr/>
          </p:nvCxnSpPr>
          <p:spPr>
            <a:xfrm flipV="1">
              <a:off x="3886200" y="3630203"/>
              <a:ext cx="1371600" cy="205770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0" idx="3"/>
              <a:endCxn id="0" idx="1"/>
            </p:cNvCxnSpPr>
            <p:nvPr/>
          </p:nvCxnSpPr>
          <p:spPr>
            <a:xfrm flipV="1">
              <a:off x="3886200" y="4392314"/>
              <a:ext cx="1371600" cy="1295590"/>
            </a:xfrm>
            <a:prstGeom prst="line">
              <a:avLst/>
            </a:prstGeom>
            <a:ln w="381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0" idx="3"/>
              <a:endCxn id="0" idx="1"/>
            </p:cNvCxnSpPr>
            <p:nvPr/>
          </p:nvCxnSpPr>
          <p:spPr>
            <a:xfrm flipV="1">
              <a:off x="3886200" y="5154426"/>
              <a:ext cx="1371600" cy="53347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0" idx="3"/>
              <a:endCxn id="0" idx="1"/>
            </p:cNvCxnSpPr>
            <p:nvPr/>
          </p:nvCxnSpPr>
          <p:spPr>
            <a:xfrm>
              <a:off x="3886200" y="4849581"/>
              <a:ext cx="1371600" cy="1066956"/>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0" idx="3"/>
              <a:endCxn id="0" idx="1"/>
            </p:cNvCxnSpPr>
            <p:nvPr/>
          </p:nvCxnSpPr>
          <p:spPr>
            <a:xfrm flipV="1">
              <a:off x="3886200" y="3630203"/>
              <a:ext cx="1371600" cy="121937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0" idx="3"/>
              <a:endCxn id="0" idx="1"/>
            </p:cNvCxnSpPr>
            <p:nvPr/>
          </p:nvCxnSpPr>
          <p:spPr>
            <a:xfrm flipV="1">
              <a:off x="3886200" y="4392314"/>
              <a:ext cx="1371600" cy="457267"/>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0" idx="3"/>
              <a:endCxn id="0" idx="1"/>
            </p:cNvCxnSpPr>
            <p:nvPr/>
          </p:nvCxnSpPr>
          <p:spPr>
            <a:xfrm>
              <a:off x="3886200" y="4849581"/>
              <a:ext cx="1371600" cy="304845"/>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0" idx="3"/>
              <a:endCxn id="0" idx="1"/>
            </p:cNvCxnSpPr>
            <p:nvPr/>
          </p:nvCxnSpPr>
          <p:spPr>
            <a:xfrm>
              <a:off x="5791200" y="4392314"/>
              <a:ext cx="990600" cy="0"/>
            </a:xfrm>
            <a:prstGeom prst="line">
              <a:avLst/>
            </a:prstGeom>
            <a:ln w="381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0" idx="3"/>
              <a:endCxn id="0" idx="1"/>
            </p:cNvCxnSpPr>
            <p:nvPr/>
          </p:nvCxnSpPr>
          <p:spPr>
            <a:xfrm>
              <a:off x="5791200" y="4392314"/>
              <a:ext cx="990600" cy="76211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0" idx="3"/>
              <a:endCxn id="0" idx="1"/>
            </p:cNvCxnSpPr>
            <p:nvPr/>
          </p:nvCxnSpPr>
          <p:spPr>
            <a:xfrm flipV="1">
              <a:off x="5791200" y="4392314"/>
              <a:ext cx="990600" cy="76211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0" idx="3"/>
              <a:endCxn id="0" idx="1"/>
            </p:cNvCxnSpPr>
            <p:nvPr/>
          </p:nvCxnSpPr>
          <p:spPr>
            <a:xfrm>
              <a:off x="5791200" y="5154426"/>
              <a:ext cx="990600" cy="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0" idx="3"/>
              <a:endCxn id="0" idx="1"/>
            </p:cNvCxnSpPr>
            <p:nvPr/>
          </p:nvCxnSpPr>
          <p:spPr>
            <a:xfrm flipV="1">
              <a:off x="5791200" y="4392314"/>
              <a:ext cx="990600" cy="1524223"/>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0" idx="3"/>
              <a:endCxn id="0" idx="1"/>
            </p:cNvCxnSpPr>
            <p:nvPr/>
          </p:nvCxnSpPr>
          <p:spPr>
            <a:xfrm flipV="1">
              <a:off x="5791200" y="5154426"/>
              <a:ext cx="990600" cy="76211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0" idx="3"/>
            </p:cNvCxnSpPr>
            <p:nvPr/>
          </p:nvCxnSpPr>
          <p:spPr>
            <a:xfrm>
              <a:off x="7315200" y="4392314"/>
              <a:ext cx="533400" cy="0"/>
            </a:xfrm>
            <a:prstGeom prst="line">
              <a:avLst/>
            </a:prstGeom>
            <a:ln w="38100" cmpd="sng">
              <a:solidFill>
                <a:srgbClr val="0000FF"/>
              </a:solidFill>
              <a:prstDash val="dash"/>
              <a:tailEnd type="stealth" w="lg" len="lg"/>
            </a:ln>
          </p:spPr>
          <p:style>
            <a:lnRef idx="2">
              <a:schemeClr val="accent1"/>
            </a:lnRef>
            <a:fillRef idx="0">
              <a:schemeClr val="accent1"/>
            </a:fillRef>
            <a:effectRef idx="1">
              <a:schemeClr val="accent1"/>
            </a:effectRef>
            <a:fontRef idx="minor">
              <a:schemeClr val="tx1"/>
            </a:fontRef>
          </p:style>
        </p:cxnSp>
        <p:sp>
          <p:nvSpPr>
            <p:cNvPr id="6215" name="TextBox 116"/>
            <p:cNvSpPr txBox="1">
              <a:spLocks noChangeArrowheads="1"/>
            </p:cNvSpPr>
            <p:nvPr/>
          </p:nvSpPr>
          <p:spPr bwMode="auto">
            <a:xfrm>
              <a:off x="457200" y="4500265"/>
              <a:ext cx="685800"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s-MX"/>
                <a:t>Jobs</a:t>
              </a:r>
            </a:p>
          </p:txBody>
        </p:sp>
        <p:sp>
          <p:nvSpPr>
            <p:cNvPr id="6216" name="TextBox 117"/>
            <p:cNvSpPr txBox="1">
              <a:spLocks noChangeArrowheads="1"/>
            </p:cNvSpPr>
            <p:nvPr/>
          </p:nvSpPr>
          <p:spPr bwMode="auto">
            <a:xfrm>
              <a:off x="4343400" y="2819400"/>
              <a:ext cx="1981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s-MX"/>
                <a:t>Machines</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mj-ea"/>
              </a:rPr>
              <a:t>Notation</a:t>
            </a:r>
            <a:endParaRPr lang="en-US" dirty="0">
              <a:ea typeface="+mj-ea"/>
            </a:endParaRPr>
          </a:p>
        </p:txBody>
      </p:sp>
      <p:graphicFrame>
        <p:nvGraphicFramePr>
          <p:cNvPr id="10" name="Table 9"/>
          <p:cNvGraphicFramePr>
            <a:graphicFrameLocks noGrp="1"/>
          </p:cNvGraphicFramePr>
          <p:nvPr/>
        </p:nvGraphicFramePr>
        <p:xfrm>
          <a:off x="1692275" y="1431925"/>
          <a:ext cx="8907463" cy="5334000"/>
        </p:xfrm>
        <a:graphic>
          <a:graphicData uri="http://schemas.openxmlformats.org/drawingml/2006/table">
            <a:tbl>
              <a:tblPr/>
              <a:tblGrid>
                <a:gridCol w="1609725">
                  <a:extLst>
                    <a:ext uri="{9D8B030D-6E8A-4147-A177-3AD203B41FA5}">
                      <a16:colId xmlns:a16="http://schemas.microsoft.com/office/drawing/2014/main" val="1980617843"/>
                    </a:ext>
                  </a:extLst>
                </a:gridCol>
                <a:gridCol w="7297738">
                  <a:extLst>
                    <a:ext uri="{9D8B030D-6E8A-4147-A177-3AD203B41FA5}">
                      <a16:colId xmlns:a16="http://schemas.microsoft.com/office/drawing/2014/main" val="2694524705"/>
                    </a:ext>
                  </a:extLst>
                </a:gridCol>
              </a:tblGrid>
              <a:tr h="396247">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000" b="1" i="0" u="none" strike="noStrike" cap="none" normalizeH="0" baseline="0" smtClean="0">
                          <a:ln>
                            <a:noFill/>
                          </a:ln>
                          <a:solidFill>
                            <a:srgbClr val="FFFFFF"/>
                          </a:solidFill>
                          <a:effectLst/>
                          <a:latin typeface="Times New Roman" panose="02020603050405020304" pitchFamily="18" charset="0"/>
                          <a:ea typeface="MS PGothic" panose="020B0600070205080204" pitchFamily="34" charset="-128"/>
                        </a:rPr>
                        <a:t>Symbol</a:t>
                      </a:r>
                    </a:p>
                  </a:txBody>
                  <a:tcPr marL="91437" marR="91437" marT="45712"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73069"/>
                    </a:solid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000" b="1" i="0" u="none" strike="noStrike" cap="none" normalizeH="0" baseline="0" smtClean="0">
                          <a:ln>
                            <a:noFill/>
                          </a:ln>
                          <a:solidFill>
                            <a:srgbClr val="FFFFFF"/>
                          </a:solidFill>
                          <a:effectLst/>
                          <a:latin typeface="Times New Roman" panose="02020603050405020304" pitchFamily="18" charset="0"/>
                          <a:ea typeface="MS PGothic" panose="020B0600070205080204" pitchFamily="34" charset="-128"/>
                        </a:rPr>
                        <a:t>Description</a:t>
                      </a:r>
                    </a:p>
                  </a:txBody>
                  <a:tcPr marL="91437" marR="91437" marT="45712"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73069"/>
                    </a:solidFill>
                  </a:tcPr>
                </a:tc>
                <a:extLst>
                  <a:ext uri="{0D108BD9-81ED-4DB2-BD59-A6C34878D82A}">
                    <a16:rowId xmlns:a16="http://schemas.microsoft.com/office/drawing/2014/main" val="3023490131"/>
                  </a:ext>
                </a:extLst>
              </a:tr>
              <a:tr h="457211">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d</a:t>
                      </a:r>
                      <a:r>
                        <a:rPr kumimoji="0" lang="en-US" altLang="es-MX" sz="2400" b="0" i="0" u="none" strike="noStrike" cap="none" normalizeH="0" baseline="-25000" smtClean="0">
                          <a:ln>
                            <a:noFill/>
                          </a:ln>
                          <a:solidFill>
                            <a:srgbClr val="000000"/>
                          </a:solidFill>
                          <a:effectLst/>
                          <a:latin typeface="Times New Roman" panose="02020603050405020304" pitchFamily="18" charset="0"/>
                          <a:ea typeface="MS PGothic" panose="020B0600070205080204" pitchFamily="34" charset="-128"/>
                        </a:rPr>
                        <a:t>ij</a:t>
                      </a:r>
                    </a:p>
                  </a:txBody>
                  <a:tcPr marL="91437" marR="91437" marT="45712"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Euclidean distance between reader in position i and tag j</a:t>
                      </a:r>
                    </a:p>
                  </a:txBody>
                  <a:tcPr marL="91437" marR="91437" marT="45712"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2984280"/>
                  </a:ext>
                </a:extLst>
              </a:tr>
              <a:tr h="457211">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G(θ,</a:t>
                      </a:r>
                      <a:r>
                        <a:rPr kumimoji="0" lang="en-US" altLang="es-MX" sz="2400" b="0" i="1"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 φ</a:t>
                      </a: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a:t>
                      </a:r>
                    </a:p>
                  </a:txBody>
                  <a:tcPr marL="91437" marR="91437" marT="45712"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Angle dependent transmitter gain </a:t>
                      </a:r>
                    </a:p>
                  </a:txBody>
                  <a:tcPr marL="91437" marR="91437" marT="45712"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8496713"/>
                  </a:ext>
                </a:extLst>
              </a:tr>
              <a:tr h="457211">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θ</a:t>
                      </a:r>
                    </a:p>
                  </a:txBody>
                  <a:tcPr marL="91437" marR="91437" marT="45712"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Antenna orientation with respect to the x-axis </a:t>
                      </a:r>
                    </a:p>
                  </a:txBody>
                  <a:tcPr marL="91437" marR="91437" marT="45712"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83861827"/>
                  </a:ext>
                </a:extLst>
              </a:tr>
              <a:tr h="822998">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1"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φ</a:t>
                      </a:r>
                      <a:endPar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endParaRPr>
                    </a:p>
                  </a:txBody>
                  <a:tcPr marL="91437" marR="91437" marT="45712"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Antenna orientation with respect the reader axis and the x-axis </a:t>
                      </a:r>
                    </a:p>
                  </a:txBody>
                  <a:tcPr marL="91437" marR="91437" marT="45712" marB="457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80994612"/>
                  </a:ext>
                </a:extLst>
              </a:tr>
              <a:tr h="457189">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λ</a:t>
                      </a:r>
                    </a:p>
                  </a:txBody>
                  <a:tcPr marL="91432" marR="91432" marT="45701" marB="4570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Wavelength </a:t>
                      </a:r>
                    </a:p>
                  </a:txBody>
                  <a:tcPr marL="91432" marR="91432" marT="45701" marB="4570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7118670"/>
                  </a:ext>
                </a:extLst>
              </a:tr>
              <a:tr h="457189">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τ</a:t>
                      </a:r>
                    </a:p>
                  </a:txBody>
                  <a:tcPr marL="91432" marR="91432" marT="45701" marB="4570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Reflection coefficient </a:t>
                      </a:r>
                    </a:p>
                  </a:txBody>
                  <a:tcPr marL="91432" marR="91432" marT="45701" marB="4570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9877047"/>
                  </a:ext>
                </a:extLst>
              </a:tr>
              <a:tr h="457189">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û</a:t>
                      </a:r>
                    </a:p>
                  </a:txBody>
                  <a:tcPr marL="91432" marR="91432" marT="45701" marB="4570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Polarization vector </a:t>
                      </a:r>
                    </a:p>
                  </a:txBody>
                  <a:tcPr marL="91432" marR="91432" marT="45701" marB="4570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8401432"/>
                  </a:ext>
                </a:extLst>
              </a:tr>
              <a:tr h="457185">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Lucida Handwriting" panose="03010101010101010101" pitchFamily="66" charset="0"/>
                          <a:ea typeface="MS PGothic" panose="020B0600070205080204" pitchFamily="34" charset="-128"/>
                        </a:rPr>
                        <a:t>X</a:t>
                      </a:r>
                    </a:p>
                  </a:txBody>
                  <a:tcPr marL="91432" marR="91432" marT="45699" marB="4569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Random variable distributed N(0, α) </a:t>
                      </a:r>
                    </a:p>
                  </a:txBody>
                  <a:tcPr marL="91432" marR="91432" marT="45699" marB="4569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2359505"/>
                  </a:ext>
                </a:extLst>
              </a:tr>
              <a:tr h="457185">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α</a:t>
                      </a:r>
                    </a:p>
                  </a:txBody>
                  <a:tcPr marL="91432" marR="91432" marT="45699" marB="4569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Interference level (Variance) </a:t>
                      </a:r>
                    </a:p>
                  </a:txBody>
                  <a:tcPr marL="91432" marR="91432" marT="45699" marB="4569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88681568"/>
                  </a:ext>
                </a:extLst>
              </a:tr>
              <a:tr h="457185">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x, y, z</a:t>
                      </a:r>
                    </a:p>
                  </a:txBody>
                  <a:tcPr marL="91432" marR="91432" marT="45699" marB="4569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defTabSz="457200" eaLnBrk="0" hangingPunct="0">
                        <a:spcBef>
                          <a:spcPct val="20000"/>
                        </a:spcBef>
                        <a:spcAft>
                          <a:spcPct val="25000"/>
                        </a:spcAft>
                        <a:defRPr sz="2800">
                          <a:solidFill>
                            <a:schemeClr val="tx1"/>
                          </a:solidFill>
                          <a:latin typeface="Times New Roman" panose="02020603050405020304" pitchFamily="18" charset="0"/>
                          <a:ea typeface="MS PGothic" panose="020B0600070205080204" pitchFamily="34" charset="-128"/>
                        </a:defRPr>
                      </a:lvl1pPr>
                      <a:lvl2pPr marL="742950" indent="-285750" defTabSz="457200" eaLnBrk="0" hangingPunct="0">
                        <a:spcBef>
                          <a:spcPct val="20000"/>
                        </a:spcBef>
                        <a:buClr>
                          <a:srgbClr val="CC0000"/>
                        </a:buClr>
                        <a:buSzPct val="9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2pPr>
                      <a:lvl3pPr marL="1143000" indent="-228600" defTabSz="457200" eaLnBrk="0" hangingPunct="0">
                        <a:spcBef>
                          <a:spcPct val="40000"/>
                        </a:spcBef>
                        <a:defRPr sz="1600" i="1">
                          <a:solidFill>
                            <a:schemeClr val="tx1"/>
                          </a:solidFill>
                          <a:latin typeface="Times New Roman" panose="02020603050405020304" pitchFamily="18" charset="0"/>
                          <a:ea typeface="MS PGothic" panose="020B0600070205080204" pitchFamily="34" charset="-128"/>
                        </a:defRPr>
                      </a:lvl3pPr>
                      <a:lvl4pPr marL="1600200" indent="-228600" defTabSz="457200" eaLnBrk="0" hangingPunct="0">
                        <a:spcBef>
                          <a:spcPct val="40000"/>
                        </a:spcBef>
                        <a:defRPr sz="1600">
                          <a:solidFill>
                            <a:schemeClr val="tx1"/>
                          </a:solidFill>
                          <a:latin typeface="Times New Roman" panose="02020603050405020304" pitchFamily="18" charset="0"/>
                          <a:ea typeface="MS PGothic" panose="020B0600070205080204" pitchFamily="34" charset="-128"/>
                        </a:defRPr>
                      </a:lvl4pPr>
                      <a:lvl5pPr marL="2057400" indent="-228600" defTabSz="457200" eaLnBrk="0" hangingPunct="0">
                        <a:spcBef>
                          <a:spcPct val="20000"/>
                        </a:spcBef>
                        <a:defRPr sz="1600">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s-MX" sz="2400" b="0" i="0" u="none" strike="noStrike" cap="none" normalizeH="0" baseline="0" smtClean="0">
                          <a:ln>
                            <a:noFill/>
                          </a:ln>
                          <a:solidFill>
                            <a:srgbClr val="000000"/>
                          </a:solidFill>
                          <a:effectLst/>
                          <a:latin typeface="Times New Roman" panose="02020603050405020304" pitchFamily="18" charset="0"/>
                          <a:ea typeface="MS PGothic" panose="020B0600070205080204" pitchFamily="34" charset="-128"/>
                        </a:rPr>
                        <a:t>Position coordinates </a:t>
                      </a:r>
                    </a:p>
                  </a:txBody>
                  <a:tcPr marL="91432" marR="91432" marT="45699" marB="4569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31106635"/>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400" dirty="0">
                <a:ea typeface="+mj-ea"/>
              </a:rPr>
              <a:t>Assignment Model</a:t>
            </a:r>
          </a:p>
        </p:txBody>
      </p:sp>
      <p:graphicFrame>
        <p:nvGraphicFramePr>
          <p:cNvPr id="34819" name="Object 4"/>
          <p:cNvGraphicFramePr>
            <a:graphicFrameLocks noChangeAspect="1"/>
          </p:cNvGraphicFramePr>
          <p:nvPr/>
        </p:nvGraphicFramePr>
        <p:xfrm>
          <a:off x="3500438" y="1266825"/>
          <a:ext cx="7013575" cy="5414963"/>
        </p:xfrm>
        <a:graphic>
          <a:graphicData uri="http://schemas.openxmlformats.org/presentationml/2006/ole">
            <mc:AlternateContent xmlns:mc="http://schemas.openxmlformats.org/markup-compatibility/2006">
              <mc:Choice xmlns:v="urn:schemas-microsoft-com:vml" Requires="v">
                <p:oleObj spid="_x0000_s34844" name="Equation" r:id="rId3" imgW="2844800" imgH="1993900" progId="Equation.DSMT4">
                  <p:embed/>
                </p:oleObj>
              </mc:Choice>
              <mc:Fallback>
                <p:oleObj name="Equation" r:id="rId3" imgW="2844800" imgH="19939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1266825"/>
                        <a:ext cx="7013575" cy="541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0" name="TextBox 4"/>
          <p:cNvSpPr txBox="1">
            <a:spLocks noChangeArrowheads="1"/>
          </p:cNvSpPr>
          <p:nvPr/>
        </p:nvSpPr>
        <p:spPr bwMode="auto">
          <a:xfrm>
            <a:off x="1624013" y="1673225"/>
            <a:ext cx="2984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2400" b="1">
                <a:solidFill>
                  <a:srgbClr val="800000"/>
                </a:solidFill>
                <a:latin typeface="Arial" panose="020B0604020202020204" pitchFamily="34" charset="0"/>
              </a:rPr>
              <a:t>Objective Function</a:t>
            </a:r>
          </a:p>
        </p:txBody>
      </p:sp>
      <p:sp>
        <p:nvSpPr>
          <p:cNvPr id="34821" name="TextBox 6"/>
          <p:cNvSpPr txBox="1">
            <a:spLocks noChangeArrowheads="1"/>
          </p:cNvSpPr>
          <p:nvPr/>
        </p:nvSpPr>
        <p:spPr bwMode="auto">
          <a:xfrm>
            <a:off x="1584325" y="2632075"/>
            <a:ext cx="195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2400" b="1">
                <a:solidFill>
                  <a:srgbClr val="800000"/>
                </a:solidFill>
                <a:latin typeface="Arial" panose="020B0604020202020204" pitchFamily="34" charset="0"/>
              </a:rPr>
              <a:t>Constraints</a:t>
            </a:r>
          </a:p>
        </p:txBody>
      </p:sp>
      <p:cxnSp>
        <p:nvCxnSpPr>
          <p:cNvPr id="8" name="Straight Connector 7"/>
          <p:cNvCxnSpPr/>
          <p:nvPr/>
        </p:nvCxnSpPr>
        <p:spPr>
          <a:xfrm>
            <a:off x="1524000" y="2498725"/>
            <a:ext cx="9144000" cy="20638"/>
          </a:xfrm>
          <a:prstGeom prst="line">
            <a:avLst/>
          </a:prstGeom>
          <a:ln>
            <a:prstDash val="dash"/>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400" dirty="0">
                <a:ea typeface="+mj-ea"/>
              </a:rPr>
              <a:t>Set-covering Model</a:t>
            </a:r>
          </a:p>
        </p:txBody>
      </p:sp>
      <p:graphicFrame>
        <p:nvGraphicFramePr>
          <p:cNvPr id="35843" name="Object 4"/>
          <p:cNvGraphicFramePr>
            <a:graphicFrameLocks noChangeAspect="1"/>
          </p:cNvGraphicFramePr>
          <p:nvPr/>
        </p:nvGraphicFramePr>
        <p:xfrm>
          <a:off x="3776663" y="2935288"/>
          <a:ext cx="6677025" cy="3635375"/>
        </p:xfrm>
        <a:graphic>
          <a:graphicData uri="http://schemas.openxmlformats.org/presentationml/2006/ole">
            <mc:AlternateContent xmlns:mc="http://schemas.openxmlformats.org/markup-compatibility/2006">
              <mc:Choice xmlns:v="urn:schemas-microsoft-com:vml" Requires="v">
                <p:oleObj spid="_x0000_s35890" name="Equation" r:id="rId3" imgW="3086100" imgH="1422400" progId="Equation.3">
                  <p:embed/>
                </p:oleObj>
              </mc:Choice>
              <mc:Fallback>
                <p:oleObj name="Equation" r:id="rId3" imgW="3086100" imgH="1422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6663" y="2935288"/>
                        <a:ext cx="6677025"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4" name="TextBox 3"/>
          <p:cNvSpPr txBox="1">
            <a:spLocks noChangeArrowheads="1"/>
          </p:cNvSpPr>
          <p:nvPr/>
        </p:nvSpPr>
        <p:spPr bwMode="auto">
          <a:xfrm>
            <a:off x="1604963" y="1793875"/>
            <a:ext cx="2982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2400" b="1">
                <a:solidFill>
                  <a:srgbClr val="800000"/>
                </a:solidFill>
                <a:latin typeface="Arial" panose="020B0604020202020204" pitchFamily="34" charset="0"/>
              </a:rPr>
              <a:t>Objective Function</a:t>
            </a:r>
          </a:p>
        </p:txBody>
      </p:sp>
      <p:sp>
        <p:nvSpPr>
          <p:cNvPr id="35845" name="TextBox 4"/>
          <p:cNvSpPr txBox="1">
            <a:spLocks noChangeArrowheads="1"/>
          </p:cNvSpPr>
          <p:nvPr/>
        </p:nvSpPr>
        <p:spPr bwMode="auto">
          <a:xfrm>
            <a:off x="1524000" y="2813050"/>
            <a:ext cx="195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sz="2400" b="1">
                <a:solidFill>
                  <a:srgbClr val="800000"/>
                </a:solidFill>
                <a:latin typeface="Arial" panose="020B0604020202020204" pitchFamily="34" charset="0"/>
              </a:rPr>
              <a:t>Constraints</a:t>
            </a:r>
          </a:p>
        </p:txBody>
      </p:sp>
      <p:cxnSp>
        <p:nvCxnSpPr>
          <p:cNvPr id="6" name="Straight Connector 5"/>
          <p:cNvCxnSpPr/>
          <p:nvPr/>
        </p:nvCxnSpPr>
        <p:spPr>
          <a:xfrm>
            <a:off x="1524000" y="2741613"/>
            <a:ext cx="9144000" cy="19050"/>
          </a:xfrm>
          <a:prstGeom prst="line">
            <a:avLst/>
          </a:prstGeom>
          <a:ln>
            <a:prstDash val="dash"/>
          </a:ln>
        </p:spPr>
        <p:style>
          <a:lnRef idx="1">
            <a:schemeClr val="accent6"/>
          </a:lnRef>
          <a:fillRef idx="0">
            <a:schemeClr val="accent6"/>
          </a:fillRef>
          <a:effectRef idx="0">
            <a:schemeClr val="accent6"/>
          </a:effectRef>
          <a:fontRef idx="minor">
            <a:schemeClr val="tx1"/>
          </a:fontRef>
        </p:style>
      </p:cxnSp>
      <p:graphicFrame>
        <p:nvGraphicFramePr>
          <p:cNvPr id="35847" name="Object 4"/>
          <p:cNvGraphicFramePr>
            <a:graphicFrameLocks noChangeAspect="1"/>
          </p:cNvGraphicFramePr>
          <p:nvPr/>
        </p:nvGraphicFramePr>
        <p:xfrm>
          <a:off x="4964113" y="1416050"/>
          <a:ext cx="1462087" cy="1308100"/>
        </p:xfrm>
        <a:graphic>
          <a:graphicData uri="http://schemas.openxmlformats.org/presentationml/2006/ole">
            <mc:AlternateContent xmlns:mc="http://schemas.openxmlformats.org/markup-compatibility/2006">
              <mc:Choice xmlns:v="urn:schemas-microsoft-com:vml" Requires="v">
                <p:oleObj spid="_x0000_s35891" name="Equation" r:id="rId5" imgW="596900" imgH="469900" progId="Equation.DSMT4">
                  <p:embed/>
                </p:oleObj>
              </mc:Choice>
              <mc:Fallback>
                <p:oleObj name="Equation" r:id="rId5" imgW="596900" imgH="4699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4113" y="1416050"/>
                        <a:ext cx="1462087"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mj-ea"/>
              </a:rPr>
              <a:t>Comparison of models</a:t>
            </a:r>
            <a:endParaRPr lang="en-US" dirty="0">
              <a:ea typeface="+mj-ea"/>
            </a:endParaRPr>
          </a:p>
        </p:txBody>
      </p:sp>
      <p:graphicFrame>
        <p:nvGraphicFramePr>
          <p:cNvPr id="4" name="Content Placeholder 3"/>
          <p:cNvGraphicFramePr>
            <a:graphicFrameLocks noGrp="1"/>
          </p:cNvGraphicFramePr>
          <p:nvPr>
            <p:ph idx="1"/>
          </p:nvPr>
        </p:nvGraphicFramePr>
        <p:xfrm>
          <a:off x="1604963" y="1589088"/>
          <a:ext cx="9063037" cy="5059588"/>
        </p:xfrm>
        <a:graphic>
          <a:graphicData uri="http://schemas.openxmlformats.org/drawingml/2006/table">
            <a:tbl>
              <a:tblPr firstRow="1" bandRow="1">
                <a:tableStyleId>{5C22544A-7EE6-4342-B048-85BDC9FD1C3A}</a:tableStyleId>
              </a:tblPr>
              <a:tblGrid>
                <a:gridCol w="4939784">
                  <a:extLst>
                    <a:ext uri="{9D8B030D-6E8A-4147-A177-3AD203B41FA5}">
                      <a16:colId xmlns:a16="http://schemas.microsoft.com/office/drawing/2014/main" val="20000"/>
                    </a:ext>
                  </a:extLst>
                </a:gridCol>
                <a:gridCol w="4123253">
                  <a:extLst>
                    <a:ext uri="{9D8B030D-6E8A-4147-A177-3AD203B41FA5}">
                      <a16:colId xmlns:a16="http://schemas.microsoft.com/office/drawing/2014/main" val="20001"/>
                    </a:ext>
                  </a:extLst>
                </a:gridCol>
              </a:tblGrid>
              <a:tr h="579051">
                <a:tc>
                  <a:txBody>
                    <a:bodyPr/>
                    <a:lstStyle/>
                    <a:p>
                      <a:pPr algn="ctr"/>
                      <a:r>
                        <a:rPr lang="en-US" sz="3200" dirty="0" smtClean="0"/>
                        <a:t>Assignment</a:t>
                      </a:r>
                      <a:r>
                        <a:rPr lang="en-US" sz="3200" baseline="0" dirty="0" smtClean="0"/>
                        <a:t> model</a:t>
                      </a:r>
                      <a:endParaRPr lang="en-US" sz="3200" dirty="0"/>
                    </a:p>
                  </a:txBody>
                  <a:tcPr marL="91439" marR="91439" marT="45697" marB="45697">
                    <a:solidFill>
                      <a:schemeClr val="accent6">
                        <a:lumMod val="90000"/>
                        <a:lumOff val="10000"/>
                      </a:schemeClr>
                    </a:solidFill>
                  </a:tcPr>
                </a:tc>
                <a:tc>
                  <a:txBody>
                    <a:bodyPr/>
                    <a:lstStyle/>
                    <a:p>
                      <a:pPr algn="ctr"/>
                      <a:r>
                        <a:rPr lang="en-US" sz="3200" dirty="0" smtClean="0"/>
                        <a:t>Set covering model</a:t>
                      </a:r>
                      <a:endParaRPr lang="en-US" sz="3200" dirty="0"/>
                    </a:p>
                  </a:txBody>
                  <a:tcPr marL="91439" marR="91439" marT="45697" marB="45697">
                    <a:solidFill>
                      <a:schemeClr val="accent6">
                        <a:lumMod val="90000"/>
                        <a:lumOff val="10000"/>
                      </a:schemeClr>
                    </a:solidFill>
                  </a:tcPr>
                </a:tc>
                <a:extLst>
                  <a:ext uri="{0D108BD9-81ED-4DB2-BD59-A6C34878D82A}">
                    <a16:rowId xmlns:a16="http://schemas.microsoft.com/office/drawing/2014/main" val="10000"/>
                  </a:ext>
                </a:extLst>
              </a:tr>
              <a:tr h="4480311">
                <a:tc>
                  <a:txBody>
                    <a:bodyPr/>
                    <a:lstStyle/>
                    <a:p>
                      <a:pPr algn="ctr"/>
                      <a:r>
                        <a:rPr lang="en-US" sz="3200" kern="1200" dirty="0" smtClean="0">
                          <a:solidFill>
                            <a:schemeClr val="dk1"/>
                          </a:solidFill>
                          <a:effectLst/>
                          <a:latin typeface="+mn-lt"/>
                          <a:ea typeface="+mn-ea"/>
                          <a:cs typeface="+mn-cs"/>
                        </a:rPr>
                        <a:t>A tag is officially activated and identified by the same reader.</a:t>
                      </a:r>
                    </a:p>
                    <a:p>
                      <a:pPr algn="ctr"/>
                      <a:endParaRPr lang="en-US" sz="3200" baseline="0" dirty="0" smtClean="0"/>
                    </a:p>
                    <a:p>
                      <a:pPr algn="ctr"/>
                      <a:r>
                        <a:rPr lang="en-US" sz="3200" dirty="0" smtClean="0"/>
                        <a:t>The communication process is guarantee</a:t>
                      </a:r>
                      <a:r>
                        <a:rPr lang="en-US" sz="3200" baseline="0" dirty="0" smtClean="0"/>
                        <a:t> with the first set of constraints.</a:t>
                      </a:r>
                      <a:endParaRPr lang="en-US" sz="3200" dirty="0"/>
                    </a:p>
                  </a:txBody>
                  <a:tcPr marL="91439" marR="91439" marT="45697" marB="45697">
                    <a:solidFill>
                      <a:schemeClr val="bg1"/>
                    </a:solidFill>
                  </a:tcPr>
                </a:tc>
                <a:tc>
                  <a:txBody>
                    <a:bodyPr/>
                    <a:lstStyle/>
                    <a:p>
                      <a:pPr algn="ctr"/>
                      <a:r>
                        <a:rPr lang="en-US" sz="3200" kern="1200" dirty="0" smtClean="0">
                          <a:solidFill>
                            <a:schemeClr val="dk1"/>
                          </a:solidFill>
                          <a:effectLst/>
                          <a:latin typeface="+mn-lt"/>
                          <a:ea typeface="+mn-ea"/>
                          <a:cs typeface="+mn-cs"/>
                        </a:rPr>
                        <a:t>Do not identify an official reader to activate and identify each tag</a:t>
                      </a:r>
                      <a:r>
                        <a:rPr lang="en-US" sz="3200" dirty="0" smtClean="0">
                          <a:effectLst/>
                        </a:rPr>
                        <a:t> </a:t>
                      </a:r>
                    </a:p>
                    <a:p>
                      <a:pPr algn="ctr"/>
                      <a:endParaRPr lang="en-US" sz="3200" baseline="0" dirty="0" smtClean="0"/>
                    </a:p>
                    <a:p>
                      <a:pPr algn="ctr"/>
                      <a:r>
                        <a:rPr lang="en-US" sz="3200" dirty="0" smtClean="0"/>
                        <a:t>The communication process is checked previously</a:t>
                      </a:r>
                    </a:p>
                    <a:p>
                      <a:pPr algn="ctr"/>
                      <a:endParaRPr lang="en-US" sz="3200" dirty="0"/>
                    </a:p>
                  </a:txBody>
                  <a:tcPr marL="91439" marR="91439" marT="45697" marB="45697">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mj-ea"/>
              </a:rPr>
              <a:t>Solution methods</a:t>
            </a:r>
            <a:endParaRPr lang="en-US" dirty="0">
              <a:ea typeface="+mj-ea"/>
            </a:endParaRPr>
          </a:p>
        </p:txBody>
      </p:sp>
      <p:sp>
        <p:nvSpPr>
          <p:cNvPr id="3" name="Content Placeholder 2"/>
          <p:cNvSpPr>
            <a:spLocks noGrp="1"/>
          </p:cNvSpPr>
          <p:nvPr>
            <p:ph idx="1"/>
          </p:nvPr>
        </p:nvSpPr>
        <p:spPr/>
        <p:txBody>
          <a:bodyPr/>
          <a:lstStyle/>
          <a:p>
            <a:pPr marL="457200" indent="-457200">
              <a:buClr>
                <a:schemeClr val="accent6">
                  <a:lumMod val="90000"/>
                  <a:lumOff val="10000"/>
                </a:schemeClr>
              </a:buClr>
              <a:buFont typeface="Wingdings" charset="2"/>
              <a:buChar char="§"/>
              <a:defRPr/>
            </a:pPr>
            <a:r>
              <a:rPr lang="en-US" sz="4000" dirty="0">
                <a:ea typeface="+mn-ea"/>
              </a:rPr>
              <a:t>Assignment model (branch and bound)</a:t>
            </a:r>
          </a:p>
          <a:p>
            <a:pPr marL="457200" indent="-457200">
              <a:buClr>
                <a:schemeClr val="accent6">
                  <a:lumMod val="90000"/>
                  <a:lumOff val="10000"/>
                </a:schemeClr>
              </a:buClr>
              <a:buFont typeface="Wingdings" charset="2"/>
              <a:buChar char="§"/>
              <a:defRPr/>
            </a:pPr>
            <a:r>
              <a:rPr lang="en-US" sz="4000" dirty="0">
                <a:ea typeface="+mn-ea"/>
              </a:rPr>
              <a:t>Set-covering model </a:t>
            </a:r>
            <a:r>
              <a:rPr lang="en-US" sz="4000" dirty="0"/>
              <a:t>(branch and bound)</a:t>
            </a:r>
            <a:endParaRPr lang="en-US" sz="4000" dirty="0">
              <a:ea typeface="+mn-ea"/>
            </a:endParaRPr>
          </a:p>
          <a:p>
            <a:pPr marL="457200" indent="-457200">
              <a:buClr>
                <a:schemeClr val="accent6">
                  <a:lumMod val="90000"/>
                  <a:lumOff val="10000"/>
                </a:schemeClr>
              </a:buClr>
              <a:buFont typeface="Wingdings" charset="2"/>
              <a:buChar char="§"/>
              <a:defRPr/>
            </a:pPr>
            <a:r>
              <a:rPr lang="en-US" sz="4000" dirty="0">
                <a:ea typeface="+mn-ea"/>
              </a:rPr>
              <a:t>Greedy Randomized Adaptive Search Procedure (GRASP)</a:t>
            </a:r>
          </a:p>
          <a:p>
            <a:pPr marL="457200" indent="-457200">
              <a:buClr>
                <a:schemeClr val="accent6">
                  <a:lumMod val="90000"/>
                  <a:lumOff val="10000"/>
                </a:schemeClr>
              </a:buClr>
              <a:buFont typeface="Wingdings" charset="2"/>
              <a:buChar char="§"/>
              <a:defRPr/>
            </a:pPr>
            <a:r>
              <a:rPr lang="en-US" sz="4000" dirty="0">
                <a:ea typeface="+mn-ea"/>
              </a:rPr>
              <a:t>GRASP_LS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mj-ea"/>
              </a:rPr>
              <a:t>Exact methods</a:t>
            </a:r>
            <a:endParaRPr lang="en-US" dirty="0">
              <a:ea typeface="+mj-ea"/>
            </a:endParaRPr>
          </a:p>
        </p:txBody>
      </p:sp>
      <p:sp>
        <p:nvSpPr>
          <p:cNvPr id="3" name="Content Placeholder 2"/>
          <p:cNvSpPr>
            <a:spLocks noGrp="1"/>
          </p:cNvSpPr>
          <p:nvPr>
            <p:ph idx="1"/>
          </p:nvPr>
        </p:nvSpPr>
        <p:spPr/>
        <p:txBody>
          <a:bodyPr/>
          <a:lstStyle/>
          <a:p>
            <a:pPr marL="457200" indent="-457200">
              <a:buFont typeface="Arial"/>
              <a:buChar char="•"/>
              <a:defRPr/>
            </a:pPr>
            <a:r>
              <a:rPr lang="en-US" sz="2800" dirty="0">
                <a:ea typeface="+mn-ea"/>
              </a:rPr>
              <a:t>CPLEX is an optimizer that solves linearly constrained optimization problems. MIP problems are solved using branch and cut search.</a:t>
            </a:r>
          </a:p>
          <a:p>
            <a:pPr marL="457200" indent="-457200">
              <a:buFont typeface="Arial"/>
              <a:buChar char="•"/>
              <a:defRPr/>
            </a:pPr>
            <a:endParaRPr lang="en-US" sz="2800" dirty="0">
              <a:ea typeface="+mn-ea"/>
            </a:endParaRPr>
          </a:p>
        </p:txBody>
      </p:sp>
      <p:graphicFrame>
        <p:nvGraphicFramePr>
          <p:cNvPr id="38916" name="Object 4"/>
          <p:cNvGraphicFramePr>
            <a:graphicFrameLocks noChangeAspect="1"/>
          </p:cNvGraphicFramePr>
          <p:nvPr/>
        </p:nvGraphicFramePr>
        <p:xfrm>
          <a:off x="1524000" y="3298825"/>
          <a:ext cx="3997325" cy="1641475"/>
        </p:xfrm>
        <a:graphic>
          <a:graphicData uri="http://schemas.openxmlformats.org/presentationml/2006/ole">
            <mc:AlternateContent xmlns:mc="http://schemas.openxmlformats.org/markup-compatibility/2006">
              <mc:Choice xmlns:v="urn:schemas-microsoft-com:vml" Requires="v">
                <p:oleObj spid="_x0000_s39005" name="Equation" r:id="rId3" imgW="1397000" imgH="622300" progId="Equation.3">
                  <p:embed/>
                </p:oleObj>
              </mc:Choice>
              <mc:Fallback>
                <p:oleObj name="Equation" r:id="rId3" imgW="1397000" imgH="622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298825"/>
                        <a:ext cx="399732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7" name="Object 5"/>
          <p:cNvGraphicFramePr>
            <a:graphicFrameLocks noChangeAspect="1"/>
          </p:cNvGraphicFramePr>
          <p:nvPr/>
        </p:nvGraphicFramePr>
        <p:xfrm>
          <a:off x="5716588" y="2651125"/>
          <a:ext cx="2979737" cy="3073400"/>
        </p:xfrm>
        <a:graphic>
          <a:graphicData uri="http://schemas.openxmlformats.org/presentationml/2006/ole">
            <mc:AlternateContent xmlns:mc="http://schemas.openxmlformats.org/markup-compatibility/2006">
              <mc:Choice xmlns:v="urn:schemas-microsoft-com:vml" Requires="v">
                <p:oleObj spid="_x0000_s39006" name="Equation" r:id="rId5" imgW="1028700" imgH="1219200" progId="Equation.3">
                  <p:embed/>
                </p:oleObj>
              </mc:Choice>
              <mc:Fallback>
                <p:oleObj name="Equation" r:id="rId5" imgW="1028700" imgH="1219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6588" y="2651125"/>
                        <a:ext cx="2979737"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ight Arrow 5"/>
          <p:cNvSpPr>
            <a:spLocks noChangeArrowheads="1"/>
          </p:cNvSpPr>
          <p:nvPr/>
        </p:nvSpPr>
        <p:spPr bwMode="auto">
          <a:xfrm>
            <a:off x="4997450" y="3509963"/>
            <a:ext cx="558800" cy="981075"/>
          </a:xfrm>
          <a:prstGeom prst="rightArrow">
            <a:avLst>
              <a:gd name="adj1" fmla="val 50000"/>
              <a:gd name="adj2" fmla="val 50000"/>
            </a:avLst>
          </a:prstGeom>
          <a:gradFill rotWithShape="1">
            <a:gsLst>
              <a:gs pos="0">
                <a:srgbClr val="FF9190"/>
              </a:gs>
              <a:gs pos="100000">
                <a:srgbClr val="D00000"/>
              </a:gs>
            </a:gsLst>
            <a:lin ang="5400000"/>
          </a:gradFill>
          <a:ln w="9525">
            <a:solidFill>
              <a:srgbClr val="B508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graphicFrame>
        <p:nvGraphicFramePr>
          <p:cNvPr id="38919" name="Object 5"/>
          <p:cNvGraphicFramePr>
            <a:graphicFrameLocks noChangeAspect="1"/>
          </p:cNvGraphicFramePr>
          <p:nvPr/>
        </p:nvGraphicFramePr>
        <p:xfrm>
          <a:off x="1758950" y="4752975"/>
          <a:ext cx="3101975" cy="1089025"/>
        </p:xfrm>
        <a:graphic>
          <a:graphicData uri="http://schemas.openxmlformats.org/presentationml/2006/ole">
            <mc:AlternateContent xmlns:mc="http://schemas.openxmlformats.org/markup-compatibility/2006">
              <mc:Choice xmlns:v="urn:schemas-microsoft-com:vml" Requires="v">
                <p:oleObj spid="_x0000_s39007" name="Equation" r:id="rId7" imgW="1270000" imgH="431800" progId="Equation.DSMT4">
                  <p:embed/>
                </p:oleObj>
              </mc:Choice>
              <mc:Fallback>
                <p:oleObj name="Equation" r:id="rId7" imgW="1270000" imgH="4318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8950" y="4752975"/>
                        <a:ext cx="3101975"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20" name="Object 5"/>
          <p:cNvGraphicFramePr>
            <a:graphicFrameLocks noChangeAspect="1"/>
          </p:cNvGraphicFramePr>
          <p:nvPr/>
        </p:nvGraphicFramePr>
        <p:xfrm>
          <a:off x="5570538" y="5784850"/>
          <a:ext cx="3673475" cy="1033463"/>
        </p:xfrm>
        <a:graphic>
          <a:graphicData uri="http://schemas.openxmlformats.org/presentationml/2006/ole">
            <mc:AlternateContent xmlns:mc="http://schemas.openxmlformats.org/markup-compatibility/2006">
              <mc:Choice xmlns:v="urn:schemas-microsoft-com:vml" Requires="v">
                <p:oleObj spid="_x0000_s39008" name="Equation" r:id="rId9" imgW="1866900" imgH="508000" progId="Equation.3">
                  <p:embed/>
                </p:oleObj>
              </mc:Choice>
              <mc:Fallback>
                <p:oleObj name="Equation" r:id="rId9" imgW="1866900" imgH="5080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0538" y="5784850"/>
                        <a:ext cx="367347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400" dirty="0">
                <a:ea typeface="+mj-ea"/>
              </a:rPr>
              <a:t>GRASP metaheuristic</a:t>
            </a:r>
          </a:p>
        </p:txBody>
      </p:sp>
      <p:sp>
        <p:nvSpPr>
          <p:cNvPr id="8" name="Content Placeholder 7"/>
          <p:cNvSpPr>
            <a:spLocks noGrp="1"/>
          </p:cNvSpPr>
          <p:nvPr>
            <p:ph idx="1"/>
          </p:nvPr>
        </p:nvSpPr>
        <p:spPr>
          <a:xfrm>
            <a:off x="1939925" y="1417638"/>
            <a:ext cx="8229600" cy="4525962"/>
          </a:xfrm>
        </p:spPr>
        <p:txBody>
          <a:bodyPr/>
          <a:lstStyle/>
          <a:p>
            <a:pPr marL="457200" indent="-457200">
              <a:buFont typeface="Arial"/>
              <a:buChar char="•"/>
              <a:defRPr/>
            </a:pPr>
            <a:r>
              <a:rPr lang="en-US" sz="2800" dirty="0">
                <a:ea typeface="+mn-ea"/>
              </a:rPr>
              <a:t>Greedy randomized adaptive search procedure (GRASP) is a multi-start metaheuristic for combinatorial problems, in which each iteration consists basically of two phases: construction and local search (</a:t>
            </a:r>
            <a:r>
              <a:rPr lang="en-US" sz="2800" dirty="0" err="1">
                <a:ea typeface="+mn-ea"/>
              </a:rPr>
              <a:t>Resende</a:t>
            </a:r>
            <a:r>
              <a:rPr lang="en-US" sz="2800" dirty="0">
                <a:ea typeface="+mn-ea"/>
              </a:rPr>
              <a:t> &amp; </a:t>
            </a:r>
            <a:r>
              <a:rPr lang="en-US" sz="2800" dirty="0" err="1">
                <a:ea typeface="+mn-ea"/>
              </a:rPr>
              <a:t>Ribeiro</a:t>
            </a:r>
            <a:r>
              <a:rPr lang="en-US" sz="2800" dirty="0">
                <a:ea typeface="+mn-ea"/>
              </a:rPr>
              <a:t>, 2002). </a:t>
            </a:r>
          </a:p>
          <a:p>
            <a:pPr marL="457200" indent="-457200">
              <a:buFont typeface="Arial"/>
              <a:buChar char="•"/>
              <a:defRPr/>
            </a:pPr>
            <a:r>
              <a:rPr lang="en-US" sz="2800" dirty="0">
                <a:ea typeface="+mn-ea"/>
              </a:rPr>
              <a:t>The construction phase builds a feasible solution, whose neighborhood is examined until a local minimum is found during the local search phase. </a:t>
            </a:r>
          </a:p>
          <a:p>
            <a:pPr marL="457200" indent="-457200">
              <a:buFont typeface="Arial"/>
              <a:buChar char="•"/>
              <a:defRPr/>
            </a:pPr>
            <a:r>
              <a:rPr lang="en-US" sz="2800" dirty="0">
                <a:ea typeface="+mn-ea"/>
              </a:rPr>
              <a:t>The best overall solution is kept as the result.</a:t>
            </a:r>
          </a:p>
          <a:p>
            <a:pPr marL="457200" indent="-457200">
              <a:buFont typeface="Arial"/>
              <a:buChar char="•"/>
              <a:defRPr/>
            </a:pPr>
            <a:endParaRPr lang="en-US" sz="2800" dirty="0">
              <a:ea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mj-ea"/>
              </a:rPr>
              <a:t>GRASP metaheuristic</a:t>
            </a:r>
            <a:endParaRPr lang="en-US" dirty="0">
              <a:ea typeface="+mj-ea"/>
            </a:endParaRPr>
          </a:p>
        </p:txBody>
      </p:sp>
      <p:grpSp>
        <p:nvGrpSpPr>
          <p:cNvPr id="40963" name="Group 2"/>
          <p:cNvGrpSpPr>
            <a:grpSpLocks/>
          </p:cNvGrpSpPr>
          <p:nvPr/>
        </p:nvGrpSpPr>
        <p:grpSpPr bwMode="auto">
          <a:xfrm>
            <a:off x="2138363" y="1393825"/>
            <a:ext cx="8369300" cy="5337175"/>
            <a:chOff x="614363" y="1231900"/>
            <a:chExt cx="8369300" cy="5337175"/>
          </a:xfrm>
        </p:grpSpPr>
        <p:sp>
          <p:nvSpPr>
            <p:cNvPr id="7" name="Rectangle 6"/>
            <p:cNvSpPr/>
            <p:nvPr/>
          </p:nvSpPr>
          <p:spPr>
            <a:xfrm>
              <a:off x="1327150" y="1231900"/>
              <a:ext cx="1250950" cy="5969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Start </a:t>
              </a:r>
              <a:r>
                <a:rPr lang="en-US" sz="2400" dirty="0" err="1"/>
                <a:t>i</a:t>
              </a:r>
              <a:r>
                <a:rPr lang="en-US" sz="2400" dirty="0"/>
                <a:t>=1</a:t>
              </a:r>
            </a:p>
          </p:txBody>
        </p:sp>
        <p:sp>
          <p:nvSpPr>
            <p:cNvPr id="8" name="Rectangle 7"/>
            <p:cNvSpPr/>
            <p:nvPr/>
          </p:nvSpPr>
          <p:spPr>
            <a:xfrm>
              <a:off x="614363" y="2057400"/>
              <a:ext cx="2676525" cy="868363"/>
            </a:xfrm>
            <a:prstGeom prst="rect">
              <a:avLst/>
            </a:prstGeom>
          </p:spPr>
          <p:style>
            <a:lnRef idx="2">
              <a:schemeClr val="dk1"/>
            </a:lnRef>
            <a:fillRef idx="1">
              <a:schemeClr val="lt1"/>
            </a:fillRef>
            <a:effectRef idx="0">
              <a:schemeClr val="dk1"/>
            </a:effectRef>
            <a:fontRef idx="minor">
              <a:schemeClr val="dk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s-MX" smtClean="0">
                  <a:solidFill>
                    <a:srgbClr val="000000"/>
                  </a:solidFill>
                  <a:latin typeface="Times New Roman" panose="02020603050405020304" pitchFamily="18" charset="0"/>
                </a:rPr>
                <a:t>S=Total candidate</a:t>
              </a:r>
            </a:p>
            <a:p>
              <a:pPr algn="ctr" eaLnBrk="1" hangingPunct="1">
                <a:defRPr/>
              </a:pPr>
              <a:r>
                <a:rPr lang="en-US" altLang="es-MX" smtClean="0">
                  <a:solidFill>
                    <a:srgbClr val="000000"/>
                  </a:solidFill>
                  <a:latin typeface="Times New Roman" panose="02020603050405020304" pitchFamily="18" charset="0"/>
                </a:rPr>
                <a:t>S</a:t>
              </a:r>
              <a:r>
                <a:rPr lang="en-US" altLang="en-US" smtClean="0">
                  <a:solidFill>
                    <a:srgbClr val="000000"/>
                  </a:solidFill>
                  <a:latin typeface="Times New Roman" panose="02020603050405020304" pitchFamily="18" charset="0"/>
                </a:rPr>
                <a:t>’</a:t>
              </a:r>
              <a:r>
                <a:rPr lang="en-US" altLang="es-MX" smtClean="0">
                  <a:solidFill>
                    <a:srgbClr val="000000"/>
                  </a:solidFill>
                  <a:latin typeface="Times New Roman" panose="02020603050405020304" pitchFamily="18" charset="0"/>
                </a:rPr>
                <a:t>=empty</a:t>
              </a:r>
            </a:p>
          </p:txBody>
        </p:sp>
        <p:sp>
          <p:nvSpPr>
            <p:cNvPr id="9" name="Rectangle 8"/>
            <p:cNvSpPr/>
            <p:nvPr/>
          </p:nvSpPr>
          <p:spPr>
            <a:xfrm>
              <a:off x="1077913" y="3230563"/>
              <a:ext cx="1731962" cy="503237"/>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Build CL</a:t>
              </a:r>
            </a:p>
          </p:txBody>
        </p:sp>
        <p:sp>
          <p:nvSpPr>
            <p:cNvPr id="10" name="Rectangle 9"/>
            <p:cNvSpPr/>
            <p:nvPr/>
          </p:nvSpPr>
          <p:spPr>
            <a:xfrm>
              <a:off x="1073150" y="3997325"/>
              <a:ext cx="1736725" cy="52546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Build RCL</a:t>
              </a:r>
            </a:p>
          </p:txBody>
        </p:sp>
        <p:sp>
          <p:nvSpPr>
            <p:cNvPr id="11" name="Rectangle 10"/>
            <p:cNvSpPr/>
            <p:nvPr/>
          </p:nvSpPr>
          <p:spPr>
            <a:xfrm>
              <a:off x="782638" y="4805363"/>
              <a:ext cx="2314575" cy="54451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Select candidate</a:t>
              </a:r>
            </a:p>
          </p:txBody>
        </p:sp>
        <p:sp>
          <p:nvSpPr>
            <p:cNvPr id="12" name="Rectangle 11"/>
            <p:cNvSpPr/>
            <p:nvPr/>
          </p:nvSpPr>
          <p:spPr>
            <a:xfrm>
              <a:off x="781050" y="5600700"/>
              <a:ext cx="2314575" cy="534988"/>
            </a:xfrm>
            <a:prstGeom prst="rect">
              <a:avLst/>
            </a:prstGeom>
          </p:spPr>
          <p:style>
            <a:lnRef idx="2">
              <a:schemeClr val="dk1"/>
            </a:lnRef>
            <a:fillRef idx="1">
              <a:schemeClr val="lt1"/>
            </a:fillRef>
            <a:effectRef idx="0">
              <a:schemeClr val="dk1"/>
            </a:effectRef>
            <a:fontRef idx="minor">
              <a:schemeClr val="dk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s-MX" smtClean="0">
                  <a:solidFill>
                    <a:srgbClr val="000000"/>
                  </a:solidFill>
                  <a:latin typeface="Times New Roman" panose="02020603050405020304" pitchFamily="18" charset="0"/>
                </a:rPr>
                <a:t>Incorporate to S</a:t>
              </a:r>
              <a:r>
                <a:rPr lang="en-US" altLang="en-US" smtClean="0">
                  <a:solidFill>
                    <a:srgbClr val="000000"/>
                  </a:solidFill>
                  <a:latin typeface="Times New Roman" panose="02020603050405020304" pitchFamily="18" charset="0"/>
                </a:rPr>
                <a:t>’</a:t>
              </a:r>
              <a:endParaRPr lang="en-US" altLang="es-MX" smtClean="0">
                <a:solidFill>
                  <a:srgbClr val="000000"/>
                </a:solidFill>
                <a:latin typeface="Times New Roman" panose="02020603050405020304" pitchFamily="18" charset="0"/>
              </a:endParaRPr>
            </a:p>
          </p:txBody>
        </p:sp>
        <p:sp>
          <p:nvSpPr>
            <p:cNvPr id="13" name="Rectangle 12"/>
            <p:cNvSpPr/>
            <p:nvPr/>
          </p:nvSpPr>
          <p:spPr>
            <a:xfrm>
              <a:off x="4357688" y="1241425"/>
              <a:ext cx="1838325" cy="65881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Update info</a:t>
              </a:r>
            </a:p>
          </p:txBody>
        </p:sp>
        <p:cxnSp>
          <p:nvCxnSpPr>
            <p:cNvPr id="15" name="Elbow Connector 14"/>
            <p:cNvCxnSpPr>
              <a:cxnSpLocks noChangeShapeType="1"/>
              <a:stCxn id="7" idx="2"/>
              <a:endCxn id="8" idx="0"/>
            </p:cNvCxnSpPr>
            <p:nvPr/>
          </p:nvCxnSpPr>
          <p:spPr bwMode="auto">
            <a:xfrm rot="5400000">
              <a:off x="1838325" y="1943100"/>
              <a:ext cx="228600" cy="0"/>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Elbow Connector 15"/>
            <p:cNvCxnSpPr>
              <a:cxnSpLocks noChangeShapeType="1"/>
              <a:stCxn id="12" idx="3"/>
              <a:endCxn id="13" idx="1"/>
            </p:cNvCxnSpPr>
            <p:nvPr/>
          </p:nvCxnSpPr>
          <p:spPr bwMode="auto">
            <a:xfrm flipV="1">
              <a:off x="3095625" y="1571625"/>
              <a:ext cx="1262063" cy="4295775"/>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Elbow Connector 16"/>
            <p:cNvCxnSpPr>
              <a:cxnSpLocks noChangeShapeType="1"/>
              <a:stCxn id="11" idx="2"/>
              <a:endCxn id="12" idx="0"/>
            </p:cNvCxnSpPr>
            <p:nvPr/>
          </p:nvCxnSpPr>
          <p:spPr bwMode="auto">
            <a:xfrm rot="5400000">
              <a:off x="1813719" y="5474494"/>
              <a:ext cx="250825" cy="1587"/>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Elbow Connector 17"/>
            <p:cNvCxnSpPr>
              <a:cxnSpLocks noChangeShapeType="1"/>
              <a:stCxn id="8" idx="2"/>
              <a:endCxn id="9" idx="0"/>
            </p:cNvCxnSpPr>
            <p:nvPr/>
          </p:nvCxnSpPr>
          <p:spPr bwMode="auto">
            <a:xfrm rot="5400000">
              <a:off x="1795463" y="3073400"/>
              <a:ext cx="304800" cy="9525"/>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Elbow Connector 18"/>
            <p:cNvCxnSpPr>
              <a:cxnSpLocks noChangeShapeType="1"/>
              <a:stCxn id="9" idx="2"/>
              <a:endCxn id="10" idx="0"/>
            </p:cNvCxnSpPr>
            <p:nvPr/>
          </p:nvCxnSpPr>
          <p:spPr bwMode="auto">
            <a:xfrm rot="5400000">
              <a:off x="1810544" y="3864769"/>
              <a:ext cx="263525" cy="1587"/>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Elbow Connector 19"/>
            <p:cNvCxnSpPr>
              <a:cxnSpLocks noChangeShapeType="1"/>
              <a:stCxn id="10" idx="2"/>
              <a:endCxn id="11" idx="0"/>
            </p:cNvCxnSpPr>
            <p:nvPr/>
          </p:nvCxnSpPr>
          <p:spPr bwMode="auto">
            <a:xfrm rot="5400000">
              <a:off x="1799431" y="4663282"/>
              <a:ext cx="282575" cy="1588"/>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7" name="Diamond 66"/>
            <p:cNvSpPr/>
            <p:nvPr/>
          </p:nvSpPr>
          <p:spPr>
            <a:xfrm>
              <a:off x="4386263" y="2155825"/>
              <a:ext cx="1770062" cy="1116013"/>
            </a:xfrm>
            <a:prstGeom prst="diamond">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Tags</a:t>
              </a:r>
            </a:p>
            <a:p>
              <a:pPr algn="ctr" eaLnBrk="1" hangingPunct="1">
                <a:defRPr/>
              </a:pPr>
              <a:r>
                <a:rPr lang="en-US" sz="2400" dirty="0"/>
                <a:t>d</a:t>
              </a:r>
              <a:r>
                <a:rPr lang="en-US" sz="2400" baseline="-25000" dirty="0"/>
                <a:t>ip</a:t>
              </a:r>
            </a:p>
          </p:txBody>
        </p:sp>
        <p:sp>
          <p:nvSpPr>
            <p:cNvPr id="68" name="Diamond 67"/>
            <p:cNvSpPr/>
            <p:nvPr/>
          </p:nvSpPr>
          <p:spPr>
            <a:xfrm>
              <a:off x="4384675" y="3519488"/>
              <a:ext cx="1770063" cy="771525"/>
            </a:xfrm>
            <a:prstGeom prst="diamond">
              <a:avLst/>
            </a:prstGeom>
          </p:spPr>
          <p:style>
            <a:lnRef idx="2">
              <a:schemeClr val="dk1"/>
            </a:lnRef>
            <a:fillRef idx="1">
              <a:schemeClr val="lt1"/>
            </a:fillRef>
            <a:effectRef idx="0">
              <a:schemeClr val="dk1"/>
            </a:effectRef>
            <a:fontRef idx="minor">
              <a:schemeClr val="dk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s-MX" smtClean="0">
                  <a:solidFill>
                    <a:srgbClr val="000000"/>
                  </a:solidFill>
                  <a:latin typeface="Times New Roman" panose="02020603050405020304" pitchFamily="18" charset="0"/>
                </a:rPr>
                <a:t>S</a:t>
              </a:r>
              <a:r>
                <a:rPr lang="en-US" altLang="en-US" smtClean="0">
                  <a:solidFill>
                    <a:srgbClr val="000000"/>
                  </a:solidFill>
                  <a:latin typeface="Times New Roman" panose="02020603050405020304" pitchFamily="18" charset="0"/>
                </a:rPr>
                <a:t>’</a:t>
              </a:r>
              <a:r>
                <a:rPr lang="en-US" altLang="es-MX" smtClean="0">
                  <a:solidFill>
                    <a:srgbClr val="000000"/>
                  </a:solidFill>
                  <a:latin typeface="Times New Roman" panose="02020603050405020304" pitchFamily="18" charset="0"/>
                </a:rPr>
                <a:t>&lt;S</a:t>
              </a:r>
              <a:endParaRPr lang="en-US" altLang="es-MX" baseline="-25000" smtClean="0">
                <a:solidFill>
                  <a:srgbClr val="000000"/>
                </a:solidFill>
                <a:latin typeface="Times New Roman" panose="02020603050405020304" pitchFamily="18" charset="0"/>
              </a:endParaRPr>
            </a:p>
          </p:txBody>
        </p:sp>
        <p:sp>
          <p:nvSpPr>
            <p:cNvPr id="69" name="Rectangle 68"/>
            <p:cNvSpPr/>
            <p:nvPr/>
          </p:nvSpPr>
          <p:spPr>
            <a:xfrm>
              <a:off x="6608763" y="3625850"/>
              <a:ext cx="876300" cy="54927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S=S</a:t>
              </a:r>
            </a:p>
          </p:txBody>
        </p:sp>
        <p:cxnSp>
          <p:nvCxnSpPr>
            <p:cNvPr id="70" name="Elbow Connector 69"/>
            <p:cNvCxnSpPr>
              <a:cxnSpLocks noChangeShapeType="1"/>
              <a:stCxn id="67" idx="2"/>
              <a:endCxn id="68" idx="0"/>
            </p:cNvCxnSpPr>
            <p:nvPr/>
          </p:nvCxnSpPr>
          <p:spPr bwMode="auto">
            <a:xfrm rot="5400000">
              <a:off x="5147469" y="3394869"/>
              <a:ext cx="247650" cy="1588"/>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Elbow Connector 70"/>
            <p:cNvCxnSpPr>
              <a:cxnSpLocks noChangeShapeType="1"/>
              <a:stCxn id="13" idx="2"/>
              <a:endCxn id="67" idx="0"/>
            </p:cNvCxnSpPr>
            <p:nvPr/>
          </p:nvCxnSpPr>
          <p:spPr bwMode="auto">
            <a:xfrm rot="5400000">
              <a:off x="5146675" y="2025651"/>
              <a:ext cx="255587" cy="4762"/>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6" name="Diamond 75"/>
            <p:cNvSpPr/>
            <p:nvPr/>
          </p:nvSpPr>
          <p:spPr>
            <a:xfrm>
              <a:off x="6161088" y="5256213"/>
              <a:ext cx="1770062" cy="1117600"/>
            </a:xfrm>
            <a:prstGeom prst="diamond">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Max</a:t>
              </a:r>
            </a:p>
            <a:p>
              <a:pPr algn="ctr" eaLnBrk="1" hangingPunct="1">
                <a:defRPr/>
              </a:pPr>
              <a:r>
                <a:rPr lang="en-US" sz="2400" dirty="0" err="1"/>
                <a:t>Iter</a:t>
              </a:r>
              <a:r>
                <a:rPr lang="en-US" sz="2400" dirty="0"/>
                <a:t>?</a:t>
              </a:r>
              <a:endParaRPr lang="en-US" sz="2400" baseline="-25000" dirty="0"/>
            </a:p>
          </p:txBody>
        </p:sp>
        <p:sp>
          <p:nvSpPr>
            <p:cNvPr id="77" name="Rectangle 76"/>
            <p:cNvSpPr/>
            <p:nvPr/>
          </p:nvSpPr>
          <p:spPr>
            <a:xfrm>
              <a:off x="4837113" y="4757738"/>
              <a:ext cx="876300" cy="531812"/>
            </a:xfrm>
            <a:prstGeom prst="rect">
              <a:avLst/>
            </a:prstGeom>
          </p:spPr>
          <p:style>
            <a:lnRef idx="2">
              <a:schemeClr val="dk1"/>
            </a:lnRef>
            <a:fillRef idx="1">
              <a:schemeClr val="lt1"/>
            </a:fillRef>
            <a:effectRef idx="0">
              <a:schemeClr val="dk1"/>
            </a:effectRef>
            <a:fontRef idx="minor">
              <a:schemeClr val="dk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s-MX" smtClean="0">
                  <a:solidFill>
                    <a:srgbClr val="000000"/>
                  </a:solidFill>
                  <a:latin typeface="Times New Roman" panose="02020603050405020304" pitchFamily="18" charset="0"/>
                </a:rPr>
                <a:t>S=S</a:t>
              </a:r>
              <a:r>
                <a:rPr lang="en-US" altLang="en-US" smtClean="0">
                  <a:solidFill>
                    <a:srgbClr val="000000"/>
                  </a:solidFill>
                  <a:latin typeface="Times New Roman" panose="02020603050405020304" pitchFamily="18" charset="0"/>
                </a:rPr>
                <a:t>’</a:t>
              </a:r>
              <a:endParaRPr lang="en-US" altLang="es-MX" smtClean="0">
                <a:solidFill>
                  <a:srgbClr val="000000"/>
                </a:solidFill>
                <a:latin typeface="Times New Roman" panose="02020603050405020304" pitchFamily="18" charset="0"/>
              </a:endParaRPr>
            </a:p>
          </p:txBody>
        </p:sp>
        <p:cxnSp>
          <p:nvCxnSpPr>
            <p:cNvPr id="78" name="Elbow Connector 77"/>
            <p:cNvCxnSpPr>
              <a:cxnSpLocks noChangeShapeType="1"/>
              <a:stCxn id="69" idx="2"/>
              <a:endCxn id="76" idx="0"/>
            </p:cNvCxnSpPr>
            <p:nvPr/>
          </p:nvCxnSpPr>
          <p:spPr bwMode="auto">
            <a:xfrm rot="5400000">
              <a:off x="6505575" y="4714875"/>
              <a:ext cx="1081088" cy="1588"/>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9" name="Elbow Connector 78"/>
            <p:cNvCxnSpPr>
              <a:cxnSpLocks noChangeShapeType="1"/>
              <a:stCxn id="68" idx="3"/>
              <a:endCxn id="69" idx="1"/>
            </p:cNvCxnSpPr>
            <p:nvPr/>
          </p:nvCxnSpPr>
          <p:spPr bwMode="auto">
            <a:xfrm flipV="1">
              <a:off x="6154738" y="3900488"/>
              <a:ext cx="454025" cy="4762"/>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0" name="Elbow Connector 79"/>
            <p:cNvCxnSpPr>
              <a:cxnSpLocks noChangeShapeType="1"/>
              <a:stCxn id="68" idx="2"/>
              <a:endCxn id="77" idx="0"/>
            </p:cNvCxnSpPr>
            <p:nvPr/>
          </p:nvCxnSpPr>
          <p:spPr bwMode="auto">
            <a:xfrm rot="16200000" flipH="1">
              <a:off x="5039519" y="4521994"/>
              <a:ext cx="466725" cy="4763"/>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0" name="Rectangle 89"/>
            <p:cNvSpPr/>
            <p:nvPr/>
          </p:nvSpPr>
          <p:spPr>
            <a:xfrm>
              <a:off x="4333875" y="6037263"/>
              <a:ext cx="877888" cy="53181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err="1"/>
                <a:t>i</a:t>
              </a:r>
              <a:r>
                <a:rPr lang="en-US" sz="2400" dirty="0"/>
                <a:t>=i+1</a:t>
              </a:r>
            </a:p>
          </p:txBody>
        </p:sp>
        <p:cxnSp>
          <p:nvCxnSpPr>
            <p:cNvPr id="91" name="Elbow Connector 90"/>
            <p:cNvCxnSpPr>
              <a:cxnSpLocks noChangeShapeType="1"/>
              <a:stCxn id="67" idx="1"/>
              <a:endCxn id="9" idx="3"/>
            </p:cNvCxnSpPr>
            <p:nvPr/>
          </p:nvCxnSpPr>
          <p:spPr bwMode="auto">
            <a:xfrm rot="10800000" flipV="1">
              <a:off x="2809875" y="2713038"/>
              <a:ext cx="1576388" cy="768350"/>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2" name="Elbow Connector 91"/>
            <p:cNvCxnSpPr>
              <a:cxnSpLocks noChangeShapeType="1"/>
              <a:stCxn id="90" idx="1"/>
              <a:endCxn id="8" idx="1"/>
            </p:cNvCxnSpPr>
            <p:nvPr/>
          </p:nvCxnSpPr>
          <p:spPr bwMode="auto">
            <a:xfrm rot="10800000">
              <a:off x="614363" y="2490788"/>
              <a:ext cx="3719512" cy="3813175"/>
            </a:xfrm>
            <a:prstGeom prst="bentConnector3">
              <a:avLst>
                <a:gd name="adj1" fmla="val 106144"/>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3" name="Elbow Connector 92"/>
            <p:cNvCxnSpPr>
              <a:cxnSpLocks noChangeShapeType="1"/>
              <a:stCxn id="76" idx="1"/>
              <a:endCxn id="90" idx="3"/>
            </p:cNvCxnSpPr>
            <p:nvPr/>
          </p:nvCxnSpPr>
          <p:spPr bwMode="auto">
            <a:xfrm rot="10800000" flipV="1">
              <a:off x="5211763" y="5815013"/>
              <a:ext cx="949325" cy="488950"/>
            </a:xfrm>
            <a:prstGeom prst="bentConnector3">
              <a:avLst>
                <a:gd name="adj1" fmla="val 50000"/>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8" name="Elbow Connector 117"/>
            <p:cNvCxnSpPr>
              <a:cxnSpLocks noChangeShapeType="1"/>
              <a:stCxn id="77" idx="3"/>
              <a:endCxn id="76" idx="0"/>
            </p:cNvCxnSpPr>
            <p:nvPr/>
          </p:nvCxnSpPr>
          <p:spPr bwMode="auto">
            <a:xfrm>
              <a:off x="5713413" y="5022850"/>
              <a:ext cx="1331912" cy="233363"/>
            </a:xfrm>
            <a:prstGeom prst="bentConnector2">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0" name="Rectangle 139"/>
            <p:cNvSpPr/>
            <p:nvPr/>
          </p:nvSpPr>
          <p:spPr>
            <a:xfrm>
              <a:off x="8107363" y="4818063"/>
              <a:ext cx="876300" cy="54927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end</a:t>
              </a:r>
            </a:p>
          </p:txBody>
        </p:sp>
        <p:cxnSp>
          <p:nvCxnSpPr>
            <p:cNvPr id="141" name="Elbow Connector 140"/>
            <p:cNvCxnSpPr>
              <a:cxnSpLocks noChangeShapeType="1"/>
              <a:stCxn id="76" idx="2"/>
              <a:endCxn id="140" idx="2"/>
            </p:cNvCxnSpPr>
            <p:nvPr/>
          </p:nvCxnSpPr>
          <p:spPr bwMode="auto">
            <a:xfrm rot="5400000" flipH="1" flipV="1">
              <a:off x="7292181" y="5120482"/>
              <a:ext cx="1006475" cy="1500188"/>
            </a:xfrm>
            <a:prstGeom prst="bentConnector3">
              <a:avLst>
                <a:gd name="adj1" fmla="val -22731"/>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5" name="Rectangle 144"/>
            <p:cNvSpPr/>
            <p:nvPr/>
          </p:nvSpPr>
          <p:spPr>
            <a:xfrm>
              <a:off x="6145213" y="3413125"/>
              <a:ext cx="492125" cy="549275"/>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N</a:t>
              </a:r>
            </a:p>
          </p:txBody>
        </p:sp>
        <p:sp>
          <p:nvSpPr>
            <p:cNvPr id="146" name="Rectangle 145"/>
            <p:cNvSpPr/>
            <p:nvPr/>
          </p:nvSpPr>
          <p:spPr>
            <a:xfrm>
              <a:off x="5200650" y="4276725"/>
              <a:ext cx="493713" cy="550863"/>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Y</a:t>
              </a:r>
            </a:p>
          </p:txBody>
        </p:sp>
        <p:sp>
          <p:nvSpPr>
            <p:cNvPr id="147" name="Rectangle 146"/>
            <p:cNvSpPr/>
            <p:nvPr/>
          </p:nvSpPr>
          <p:spPr>
            <a:xfrm>
              <a:off x="7254875" y="5978525"/>
              <a:ext cx="493713" cy="549275"/>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Y</a:t>
              </a:r>
            </a:p>
          </p:txBody>
        </p:sp>
        <p:sp>
          <p:nvSpPr>
            <p:cNvPr id="148" name="Rectangle 147"/>
            <p:cNvSpPr/>
            <p:nvPr/>
          </p:nvSpPr>
          <p:spPr>
            <a:xfrm>
              <a:off x="5257800" y="3103563"/>
              <a:ext cx="493713" cy="549275"/>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Y</a:t>
              </a:r>
            </a:p>
          </p:txBody>
        </p:sp>
        <p:sp>
          <p:nvSpPr>
            <p:cNvPr id="151" name="Rectangle 150"/>
            <p:cNvSpPr/>
            <p:nvPr/>
          </p:nvSpPr>
          <p:spPr>
            <a:xfrm>
              <a:off x="3987800" y="2257425"/>
              <a:ext cx="493713" cy="549275"/>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2400" dirty="0"/>
                <a:t>N</a:t>
              </a: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mj-ea"/>
              </a:rPr>
              <a:t>GRASP_LS</a:t>
            </a:r>
            <a:endParaRPr lang="en-US" dirty="0">
              <a:ea typeface="+mj-ea"/>
            </a:endParaRPr>
          </a:p>
        </p:txBody>
      </p:sp>
      <p:pic>
        <p:nvPicPr>
          <p:cNvPr id="4198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301750"/>
            <a:ext cx="7666038"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6" descr="Ejemplo3Ds4.jpg"/>
          <p:cNvPicPr>
            <a:picLocks noChangeAspect="1"/>
          </p:cNvPicPr>
          <p:nvPr/>
        </p:nvPicPr>
        <p:blipFill>
          <a:blip r:embed="rId2">
            <a:extLst>
              <a:ext uri="{28A0092B-C50C-407E-A947-70E740481C1C}">
                <a14:useLocalDpi xmlns:a14="http://schemas.microsoft.com/office/drawing/2010/main" val="0"/>
              </a:ext>
            </a:extLst>
          </a:blip>
          <a:srcRect t="21895"/>
          <a:stretch>
            <a:fillRect/>
          </a:stretch>
        </p:blipFill>
        <p:spPr bwMode="auto">
          <a:xfrm>
            <a:off x="1644650" y="1457325"/>
            <a:ext cx="9023350" cy="527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smtClean="0">
                <a:ea typeface="+mj-ea"/>
              </a:rPr>
              <a:t>Solution</a:t>
            </a:r>
            <a:endParaRPr lang="en-US" dirty="0">
              <a:ea typeface="+mj-ea"/>
            </a:endParaRPr>
          </a:p>
        </p:txBody>
      </p:sp>
      <p:sp>
        <p:nvSpPr>
          <p:cNvPr id="43012" name="TextBox 13"/>
          <p:cNvSpPr txBox="1">
            <a:spLocks noChangeArrowheads="1"/>
          </p:cNvSpPr>
          <p:nvPr/>
        </p:nvSpPr>
        <p:spPr bwMode="auto">
          <a:xfrm>
            <a:off x="8780463" y="5556250"/>
            <a:ext cx="16621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spcAft>
                <a:spcPct val="0"/>
              </a:spcAft>
              <a:buClr>
                <a:srgbClr val="0000FF"/>
              </a:buClr>
              <a:buFont typeface="Wingdings" panose="05000000000000000000" pitchFamily="2" charset="2"/>
              <a:buChar char="u"/>
            </a:pPr>
            <a:r>
              <a:rPr lang="en-US" altLang="es-MX" sz="2400">
                <a:cs typeface="Times New Roman" panose="02020603050405020304" pitchFamily="18" charset="0"/>
              </a:rPr>
              <a:t>Tags</a:t>
            </a:r>
          </a:p>
          <a:p>
            <a:pPr algn="ctr" eaLnBrk="1" hangingPunct="1">
              <a:spcBef>
                <a:spcPct val="0"/>
              </a:spcBef>
              <a:spcAft>
                <a:spcPct val="0"/>
              </a:spcAft>
              <a:buClr>
                <a:srgbClr val="800000"/>
              </a:buClr>
              <a:buFont typeface="Wingdings" panose="05000000000000000000" pitchFamily="2" charset="2"/>
              <a:buChar char="u"/>
            </a:pPr>
            <a:r>
              <a:rPr lang="en-US" altLang="es-MX" sz="2400">
                <a:cs typeface="Times New Roman" panose="02020603050405020304" pitchFamily="18" charset="0"/>
              </a:rPr>
              <a:t>CPR</a:t>
            </a:r>
          </a:p>
          <a:p>
            <a:pPr algn="ctr" eaLnBrk="1" hangingPunct="1">
              <a:spcBef>
                <a:spcPct val="0"/>
              </a:spcBef>
              <a:spcAft>
                <a:spcPct val="0"/>
              </a:spcAft>
              <a:buClr>
                <a:srgbClr val="6DFE58"/>
              </a:buClr>
              <a:buFont typeface="Wingdings" panose="05000000000000000000" pitchFamily="2" charset="2"/>
              <a:buChar char="u"/>
            </a:pPr>
            <a:r>
              <a:rPr lang="en-US" altLang="es-MX" sz="2400">
                <a:cs typeface="Times New Roman" panose="02020603050405020304" pitchFamily="18" charset="0"/>
              </a:rPr>
              <a:t>Solution</a:t>
            </a:r>
          </a:p>
        </p:txBody>
      </p:sp>
      <p:sp>
        <p:nvSpPr>
          <p:cNvPr id="32" name="Down Arrow 31"/>
          <p:cNvSpPr>
            <a:spLocks noChangeArrowheads="1"/>
          </p:cNvSpPr>
          <p:nvPr/>
        </p:nvSpPr>
        <p:spPr bwMode="auto">
          <a:xfrm>
            <a:off x="3076575" y="2236788"/>
            <a:ext cx="482600" cy="1008062"/>
          </a:xfrm>
          <a:prstGeom prst="downArrow">
            <a:avLst>
              <a:gd name="adj1" fmla="val 32667"/>
              <a:gd name="adj2" fmla="val 42492"/>
            </a:avLst>
          </a:prstGeom>
          <a:solidFill>
            <a:srgbClr val="008000">
              <a:alpha val="45097"/>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33" name="Down Arrow 32"/>
          <p:cNvSpPr>
            <a:spLocks noChangeArrowheads="1"/>
          </p:cNvSpPr>
          <p:nvPr/>
        </p:nvSpPr>
        <p:spPr bwMode="auto">
          <a:xfrm rot="16200000">
            <a:off x="2684463" y="3478212"/>
            <a:ext cx="484188" cy="1008063"/>
          </a:xfrm>
          <a:prstGeom prst="downArrow">
            <a:avLst>
              <a:gd name="adj1" fmla="val 32667"/>
              <a:gd name="adj2" fmla="val 42488"/>
            </a:avLst>
          </a:prstGeom>
          <a:solidFill>
            <a:srgbClr val="008000">
              <a:alpha val="83920"/>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34" name="Down Arrow 33"/>
          <p:cNvSpPr>
            <a:spLocks noChangeArrowheads="1"/>
          </p:cNvSpPr>
          <p:nvPr/>
        </p:nvSpPr>
        <p:spPr bwMode="auto">
          <a:xfrm>
            <a:off x="5457825" y="1836738"/>
            <a:ext cx="482600" cy="1008062"/>
          </a:xfrm>
          <a:prstGeom prst="downArrow">
            <a:avLst>
              <a:gd name="adj1" fmla="val 32667"/>
              <a:gd name="adj2" fmla="val 42492"/>
            </a:avLst>
          </a:prstGeom>
          <a:solidFill>
            <a:srgbClr val="008000">
              <a:alpha val="45097"/>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35" name="Down Arrow 34"/>
          <p:cNvSpPr>
            <a:spLocks noChangeArrowheads="1"/>
          </p:cNvSpPr>
          <p:nvPr/>
        </p:nvSpPr>
        <p:spPr bwMode="auto">
          <a:xfrm rot="10800000">
            <a:off x="8048625" y="5113338"/>
            <a:ext cx="484188" cy="1008062"/>
          </a:xfrm>
          <a:prstGeom prst="downArrow">
            <a:avLst>
              <a:gd name="adj1" fmla="val 32667"/>
              <a:gd name="adj2" fmla="val 42487"/>
            </a:avLst>
          </a:prstGeom>
          <a:solidFill>
            <a:srgbClr val="008000">
              <a:alpha val="45097"/>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36" name="Down Arrow 35"/>
          <p:cNvSpPr>
            <a:spLocks noChangeArrowheads="1"/>
          </p:cNvSpPr>
          <p:nvPr/>
        </p:nvSpPr>
        <p:spPr bwMode="auto">
          <a:xfrm>
            <a:off x="5762625" y="4137025"/>
            <a:ext cx="482600" cy="1008063"/>
          </a:xfrm>
          <a:prstGeom prst="downArrow">
            <a:avLst>
              <a:gd name="adj1" fmla="val 32667"/>
              <a:gd name="adj2" fmla="val 42492"/>
            </a:avLst>
          </a:prstGeom>
          <a:solidFill>
            <a:srgbClr val="008000">
              <a:alpha val="45097"/>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37" name="Down Arrow 36"/>
          <p:cNvSpPr>
            <a:spLocks noChangeArrowheads="1"/>
          </p:cNvSpPr>
          <p:nvPr/>
        </p:nvSpPr>
        <p:spPr bwMode="auto">
          <a:xfrm>
            <a:off x="6438900" y="1930400"/>
            <a:ext cx="482600" cy="1008063"/>
          </a:xfrm>
          <a:prstGeom prst="downArrow">
            <a:avLst>
              <a:gd name="adj1" fmla="val 32667"/>
              <a:gd name="adj2" fmla="val 42492"/>
            </a:avLst>
          </a:prstGeom>
          <a:solidFill>
            <a:srgbClr val="008000">
              <a:alpha val="45097"/>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38" name="Down Arrow 37"/>
          <p:cNvSpPr>
            <a:spLocks noChangeArrowheads="1"/>
          </p:cNvSpPr>
          <p:nvPr/>
        </p:nvSpPr>
        <p:spPr bwMode="auto">
          <a:xfrm>
            <a:off x="6732588" y="4132263"/>
            <a:ext cx="495300" cy="631825"/>
          </a:xfrm>
          <a:prstGeom prst="downArrow">
            <a:avLst>
              <a:gd name="adj1" fmla="val 32667"/>
              <a:gd name="adj2" fmla="val 42492"/>
            </a:avLst>
          </a:prstGeom>
          <a:solidFill>
            <a:srgbClr val="008000">
              <a:alpha val="45097"/>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39" name="Down Arrow 38"/>
          <p:cNvSpPr>
            <a:spLocks noChangeArrowheads="1"/>
          </p:cNvSpPr>
          <p:nvPr/>
        </p:nvSpPr>
        <p:spPr bwMode="auto">
          <a:xfrm>
            <a:off x="4929188" y="1731963"/>
            <a:ext cx="484187" cy="1008062"/>
          </a:xfrm>
          <a:prstGeom prst="downArrow">
            <a:avLst>
              <a:gd name="adj1" fmla="val 32667"/>
              <a:gd name="adj2" fmla="val 42488"/>
            </a:avLst>
          </a:prstGeom>
          <a:solidFill>
            <a:srgbClr val="008000">
              <a:alpha val="45097"/>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40" name="Down Arrow 39"/>
          <p:cNvSpPr>
            <a:spLocks noChangeArrowheads="1"/>
          </p:cNvSpPr>
          <p:nvPr/>
        </p:nvSpPr>
        <p:spPr bwMode="auto">
          <a:xfrm rot="16200000">
            <a:off x="6149182" y="3204368"/>
            <a:ext cx="514350" cy="614363"/>
          </a:xfrm>
          <a:prstGeom prst="downArrow">
            <a:avLst>
              <a:gd name="adj1" fmla="val 32667"/>
              <a:gd name="adj2" fmla="val 42491"/>
            </a:avLst>
          </a:prstGeom>
          <a:solidFill>
            <a:srgbClr val="008000">
              <a:alpha val="78822"/>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41" name="Down Arrow 40"/>
          <p:cNvSpPr>
            <a:spLocks noChangeArrowheads="1"/>
          </p:cNvSpPr>
          <p:nvPr/>
        </p:nvSpPr>
        <p:spPr bwMode="auto">
          <a:xfrm>
            <a:off x="7310438" y="2157413"/>
            <a:ext cx="484187" cy="1008062"/>
          </a:xfrm>
          <a:prstGeom prst="downArrow">
            <a:avLst>
              <a:gd name="adj1" fmla="val 32667"/>
              <a:gd name="adj2" fmla="val 42488"/>
            </a:avLst>
          </a:prstGeom>
          <a:solidFill>
            <a:srgbClr val="008000">
              <a:alpha val="45097"/>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42" name="Down Arrow 41"/>
          <p:cNvSpPr>
            <a:spLocks noChangeArrowheads="1"/>
          </p:cNvSpPr>
          <p:nvPr/>
        </p:nvSpPr>
        <p:spPr bwMode="auto">
          <a:xfrm>
            <a:off x="8269288" y="2571750"/>
            <a:ext cx="482600" cy="1008063"/>
          </a:xfrm>
          <a:prstGeom prst="downArrow">
            <a:avLst>
              <a:gd name="adj1" fmla="val 32667"/>
              <a:gd name="adj2" fmla="val 42492"/>
            </a:avLst>
          </a:prstGeom>
          <a:solidFill>
            <a:srgbClr val="008000">
              <a:alpha val="45097"/>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43" name="Down Arrow 42"/>
          <p:cNvSpPr>
            <a:spLocks noChangeArrowheads="1"/>
          </p:cNvSpPr>
          <p:nvPr/>
        </p:nvSpPr>
        <p:spPr bwMode="auto">
          <a:xfrm>
            <a:off x="9610725" y="2744788"/>
            <a:ext cx="484188" cy="1008062"/>
          </a:xfrm>
          <a:prstGeom prst="downArrow">
            <a:avLst>
              <a:gd name="adj1" fmla="val 32667"/>
              <a:gd name="adj2" fmla="val 42487"/>
            </a:avLst>
          </a:prstGeom>
          <a:solidFill>
            <a:srgbClr val="008000">
              <a:alpha val="45097"/>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18" name="Down Arrow 17"/>
          <p:cNvSpPr>
            <a:spLocks noChangeArrowheads="1"/>
          </p:cNvSpPr>
          <p:nvPr/>
        </p:nvSpPr>
        <p:spPr bwMode="auto">
          <a:xfrm>
            <a:off x="4057650" y="2533650"/>
            <a:ext cx="484188" cy="1008063"/>
          </a:xfrm>
          <a:prstGeom prst="downArrow">
            <a:avLst>
              <a:gd name="adj1" fmla="val 32667"/>
              <a:gd name="adj2" fmla="val 42488"/>
            </a:avLst>
          </a:prstGeom>
          <a:solidFill>
            <a:srgbClr val="008000">
              <a:alpha val="90195"/>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19" name="Down Arrow 18"/>
          <p:cNvSpPr>
            <a:spLocks noChangeArrowheads="1"/>
          </p:cNvSpPr>
          <p:nvPr/>
        </p:nvSpPr>
        <p:spPr bwMode="auto">
          <a:xfrm rot="10800000" flipH="1">
            <a:off x="4713288" y="3652838"/>
            <a:ext cx="419100" cy="681037"/>
          </a:xfrm>
          <a:prstGeom prst="downArrow">
            <a:avLst>
              <a:gd name="adj1" fmla="val 32667"/>
              <a:gd name="adj2" fmla="val 42491"/>
            </a:avLst>
          </a:prstGeom>
          <a:solidFill>
            <a:srgbClr val="008000">
              <a:alpha val="87057"/>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20" name="Down Arrow 19"/>
          <p:cNvSpPr>
            <a:spLocks noChangeArrowheads="1"/>
          </p:cNvSpPr>
          <p:nvPr/>
        </p:nvSpPr>
        <p:spPr bwMode="auto">
          <a:xfrm rot="10800000" flipH="1">
            <a:off x="4826000" y="4713288"/>
            <a:ext cx="417513" cy="679450"/>
          </a:xfrm>
          <a:prstGeom prst="downArrow">
            <a:avLst>
              <a:gd name="adj1" fmla="val 32667"/>
              <a:gd name="adj2" fmla="val 42493"/>
            </a:avLst>
          </a:prstGeom>
          <a:solidFill>
            <a:srgbClr val="008000">
              <a:alpha val="83920"/>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
        <p:nvSpPr>
          <p:cNvPr id="21" name="Down Arrow 20"/>
          <p:cNvSpPr>
            <a:spLocks noChangeArrowheads="1"/>
          </p:cNvSpPr>
          <p:nvPr/>
        </p:nvSpPr>
        <p:spPr bwMode="auto">
          <a:xfrm rot="16200000">
            <a:off x="7592219" y="3679032"/>
            <a:ext cx="514350" cy="614362"/>
          </a:xfrm>
          <a:prstGeom prst="downArrow">
            <a:avLst>
              <a:gd name="adj1" fmla="val 32667"/>
              <a:gd name="adj2" fmla="val 42491"/>
            </a:avLst>
          </a:prstGeom>
          <a:solidFill>
            <a:srgbClr val="008000">
              <a:alpha val="78822"/>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solidFill>
                <a:schemeClr val="lt1"/>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fill="hold"/>
                                        <p:tgtEl>
                                          <p:spTgt spid="32"/>
                                        </p:tgtEl>
                                        <p:attrNameLst>
                                          <p:attrName>ppt_x</p:attrName>
                                        </p:attrNameLst>
                                      </p:cBhvr>
                                      <p:tavLst>
                                        <p:tav tm="0">
                                          <p:val>
                                            <p:strVal val="#ppt_x"/>
                                          </p:val>
                                        </p:tav>
                                        <p:tav tm="100000">
                                          <p:val>
                                            <p:strVal val="#ppt_x"/>
                                          </p:val>
                                        </p:tav>
                                      </p:tavLst>
                                    </p:anim>
                                    <p:anim calcmode="lin" valueType="num">
                                      <p:cBhvr additive="base">
                                        <p:cTn id="64" dur="500" fill="hold"/>
                                        <p:tgtEl>
                                          <p:spTgt spid="32"/>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18" grpId="0" animBg="1"/>
      <p:bldP spid="19" grpId="0" animBg="1"/>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s-MX" smtClean="0"/>
              <a:t>Model formulation</a:t>
            </a:r>
          </a:p>
        </p:txBody>
      </p:sp>
      <p:sp>
        <p:nvSpPr>
          <p:cNvPr id="6" name="Content Placeholder 5"/>
          <p:cNvSpPr>
            <a:spLocks noGrp="1"/>
          </p:cNvSpPr>
          <p:nvPr>
            <p:ph idx="1"/>
          </p:nvPr>
        </p:nvSpPr>
        <p:spPr>
          <a:xfrm>
            <a:off x="634181" y="1548581"/>
            <a:ext cx="10205884" cy="4763729"/>
          </a:xfrm>
        </p:spPr>
        <p:txBody>
          <a:bodyPr>
            <a:normAutofit fontScale="85000" lnSpcReduction="20000"/>
          </a:bodyPr>
          <a:lstStyle/>
          <a:p>
            <a:pPr>
              <a:defRPr/>
            </a:pPr>
            <a:r>
              <a:rPr lang="en-US" dirty="0" smtClean="0"/>
              <a:t>Objective:  </a:t>
            </a:r>
          </a:p>
          <a:p>
            <a:pPr lvl="1">
              <a:defRPr/>
            </a:pPr>
            <a:r>
              <a:rPr lang="en-US" dirty="0"/>
              <a:t>Find a feasible schedule, for each of the tasks, that minimizes the </a:t>
            </a:r>
            <a:r>
              <a:rPr lang="en-US" dirty="0" err="1"/>
              <a:t>makespan</a:t>
            </a:r>
            <a:r>
              <a:rPr lang="en-US" dirty="0"/>
              <a:t> (</a:t>
            </a:r>
            <a:r>
              <a:rPr lang="en-US" dirty="0" err="1"/>
              <a:t>C</a:t>
            </a:r>
            <a:r>
              <a:rPr lang="en-US" baseline="-25000" dirty="0" err="1"/>
              <a:t>max</a:t>
            </a:r>
            <a:r>
              <a:rPr lang="en-US" dirty="0"/>
              <a:t>) or completion time of the last task</a:t>
            </a:r>
            <a:r>
              <a:rPr lang="en-US" dirty="0" smtClean="0"/>
              <a:t>.</a:t>
            </a:r>
          </a:p>
          <a:p>
            <a:pPr>
              <a:defRPr/>
            </a:pPr>
            <a:r>
              <a:rPr lang="en-US" dirty="0" smtClean="0"/>
              <a:t>Subject to:</a:t>
            </a:r>
          </a:p>
          <a:p>
            <a:pPr lvl="1">
              <a:defRPr/>
            </a:pPr>
            <a:r>
              <a:rPr lang="en-US" dirty="0"/>
              <a:t>Each task is processed by only one machine for each stage.</a:t>
            </a:r>
          </a:p>
          <a:p>
            <a:pPr lvl="1">
              <a:defRPr/>
            </a:pPr>
            <a:r>
              <a:rPr lang="en-US" dirty="0"/>
              <a:t>Each stage has an assigned number of machines.</a:t>
            </a:r>
          </a:p>
          <a:p>
            <a:pPr lvl="1">
              <a:defRPr/>
            </a:pPr>
            <a:r>
              <a:rPr lang="en-US" dirty="0"/>
              <a:t>The completion time of each task should not exceed the delivery time.</a:t>
            </a:r>
          </a:p>
          <a:p>
            <a:pPr lvl="1">
              <a:defRPr/>
            </a:pPr>
            <a:r>
              <a:rPr lang="en-US" dirty="0"/>
              <a:t>Operations cannot be interrupted.</a:t>
            </a:r>
          </a:p>
          <a:p>
            <a:pPr lvl="1">
              <a:defRPr/>
            </a:pPr>
            <a:r>
              <a:rPr lang="en-US" dirty="0"/>
              <a:t>Each machine can process only one task at a time.</a:t>
            </a:r>
          </a:p>
          <a:p>
            <a:pPr lvl="1">
              <a:defRPr/>
            </a:pPr>
            <a:r>
              <a:rPr lang="en-US" dirty="0"/>
              <a:t>When initializing each machine, </a:t>
            </a:r>
            <a:r>
              <a:rPr lang="en-US" dirty="0" smtClean="0"/>
              <a:t>a set up time </a:t>
            </a:r>
            <a:r>
              <a:rPr lang="en-US" dirty="0"/>
              <a:t>is applied.</a:t>
            </a:r>
          </a:p>
          <a:p>
            <a:pPr lvl="1">
              <a:defRPr/>
            </a:pPr>
            <a:r>
              <a:rPr lang="en-US" dirty="0"/>
              <a:t>Precedence restrictions between operations of different tasks.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1524000" y="-25400"/>
            <a:ext cx="8678863" cy="1143000"/>
          </a:xfrm>
        </p:spPr>
        <p:txBody>
          <a:bodyPr/>
          <a:lstStyle/>
          <a:p>
            <a:pPr>
              <a:defRPr/>
            </a:pPr>
            <a:r>
              <a:rPr lang="en-US" sz="4400" dirty="0">
                <a:ea typeface="+mj-ea"/>
              </a:rPr>
              <a:t>Complexity level</a:t>
            </a:r>
          </a:p>
        </p:txBody>
      </p:sp>
      <p:sp>
        <p:nvSpPr>
          <p:cNvPr id="44035" name="TextBox 7"/>
          <p:cNvSpPr txBox="1">
            <a:spLocks noChangeArrowheads="1"/>
          </p:cNvSpPr>
          <p:nvPr/>
        </p:nvSpPr>
        <p:spPr bwMode="auto">
          <a:xfrm>
            <a:off x="1965325" y="1450975"/>
            <a:ext cx="5384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a:solidFill>
                  <a:srgbClr val="800000"/>
                </a:solidFill>
                <a:latin typeface="Arial" panose="020B0604020202020204" pitchFamily="34" charset="0"/>
              </a:rPr>
              <a:t>1710 3D instances</a:t>
            </a:r>
          </a:p>
        </p:txBody>
      </p:sp>
      <p:pic>
        <p:nvPicPr>
          <p:cNvPr id="4403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4650" y="2432050"/>
            <a:ext cx="88900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a:spLocks noChangeArrowheads="1"/>
          </p:cNvSpPr>
          <p:nvPr/>
        </p:nvSpPr>
        <p:spPr bwMode="auto">
          <a:xfrm>
            <a:off x="9505950" y="4273550"/>
            <a:ext cx="987425" cy="846138"/>
          </a:xfrm>
          <a:prstGeom prst="rect">
            <a:avLst/>
          </a:prstGeom>
          <a:noFill/>
          <a:ln w="38100">
            <a:solidFill>
              <a:srgbClr val="FF0000"/>
            </a:solidFill>
            <a:prstDash val="dash"/>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en-US">
              <a:solidFill>
                <a:schemeClr val="lt1"/>
              </a:solidFill>
              <a:latin typeface="+mn-lt"/>
              <a:ea typeface="+mn-e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524000" y="-25400"/>
            <a:ext cx="8129588" cy="1143000"/>
          </a:xfrm>
        </p:spPr>
        <p:txBody>
          <a:bodyPr/>
          <a:lstStyle/>
          <a:p>
            <a:pPr>
              <a:defRPr/>
            </a:pPr>
            <a:r>
              <a:rPr lang="en-US" sz="4400" dirty="0">
                <a:ea typeface="+mj-ea"/>
              </a:rPr>
              <a:t>Time-Complexity level</a:t>
            </a:r>
          </a:p>
        </p:txBody>
      </p:sp>
      <p:sp>
        <p:nvSpPr>
          <p:cNvPr id="45059" name="TextBox 7"/>
          <p:cNvSpPr txBox="1">
            <a:spLocks noChangeArrowheads="1"/>
          </p:cNvSpPr>
          <p:nvPr/>
        </p:nvSpPr>
        <p:spPr bwMode="auto">
          <a:xfrm>
            <a:off x="1965325" y="1450975"/>
            <a:ext cx="5384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5000"/>
              </a:spcAft>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rgbClr val="CC0000"/>
              </a:buClr>
              <a:buSzPct val="90000"/>
              <a:buFont typeface="Wingdings" panose="05000000000000000000" pitchFamily="2" charset="2"/>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40000"/>
              </a:spcBef>
              <a:buChar char="•"/>
              <a:defRPr i="1">
                <a:solidFill>
                  <a:schemeClr val="tx1"/>
                </a:solidFill>
                <a:latin typeface="Times New Roman" panose="02020603050405020304" pitchFamily="18" charset="0"/>
                <a:ea typeface="MS PGothic" panose="020B0600070205080204" pitchFamily="34" charset="-128"/>
              </a:defRPr>
            </a:lvl3pPr>
            <a:lvl4pPr marL="1600200" indent="-228600">
              <a:spcBef>
                <a:spcPct val="4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spcAft>
                <a:spcPct val="0"/>
              </a:spcAft>
            </a:pPr>
            <a:r>
              <a:rPr lang="en-US" altLang="es-MX">
                <a:solidFill>
                  <a:srgbClr val="800000"/>
                </a:solidFill>
                <a:latin typeface="Arial" panose="020B0604020202020204" pitchFamily="34" charset="0"/>
              </a:rPr>
              <a:t>1710 3D instances</a:t>
            </a:r>
          </a:p>
        </p:txBody>
      </p:sp>
      <p:pic>
        <p:nvPicPr>
          <p:cNvPr id="4506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5688" y="2024063"/>
            <a:ext cx="7362825" cy="483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mj-ea"/>
              </a:rPr>
              <a:t>Conclusions</a:t>
            </a:r>
            <a:endParaRPr lang="en-US" dirty="0">
              <a:ea typeface="+mj-ea"/>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9483531"/>
              </p:ext>
            </p:extLst>
          </p:nvPr>
        </p:nvGraphicFramePr>
        <p:xfrm>
          <a:off x="1473958" y="1337482"/>
          <a:ext cx="9016240" cy="5496706"/>
        </p:xfrm>
        <a:graphic>
          <a:graphicData uri="http://schemas.openxmlformats.org/drawingml/2006/table">
            <a:tbl>
              <a:tblPr firstRow="1" bandRow="1">
                <a:tableStyleId>{9DCAF9ED-07DC-4A11-8D7F-57B35C25682E}</a:tableStyleId>
              </a:tblPr>
              <a:tblGrid>
                <a:gridCol w="1803248">
                  <a:extLst>
                    <a:ext uri="{9D8B030D-6E8A-4147-A177-3AD203B41FA5}">
                      <a16:colId xmlns:a16="http://schemas.microsoft.com/office/drawing/2014/main" val="20000"/>
                    </a:ext>
                  </a:extLst>
                </a:gridCol>
                <a:gridCol w="1803248">
                  <a:extLst>
                    <a:ext uri="{9D8B030D-6E8A-4147-A177-3AD203B41FA5}">
                      <a16:colId xmlns:a16="http://schemas.microsoft.com/office/drawing/2014/main" val="20001"/>
                    </a:ext>
                  </a:extLst>
                </a:gridCol>
                <a:gridCol w="1803248">
                  <a:extLst>
                    <a:ext uri="{9D8B030D-6E8A-4147-A177-3AD203B41FA5}">
                      <a16:colId xmlns:a16="http://schemas.microsoft.com/office/drawing/2014/main" val="20002"/>
                    </a:ext>
                  </a:extLst>
                </a:gridCol>
                <a:gridCol w="1803248">
                  <a:extLst>
                    <a:ext uri="{9D8B030D-6E8A-4147-A177-3AD203B41FA5}">
                      <a16:colId xmlns:a16="http://schemas.microsoft.com/office/drawing/2014/main" val="20003"/>
                    </a:ext>
                  </a:extLst>
                </a:gridCol>
                <a:gridCol w="1803248">
                  <a:extLst>
                    <a:ext uri="{9D8B030D-6E8A-4147-A177-3AD203B41FA5}">
                      <a16:colId xmlns:a16="http://schemas.microsoft.com/office/drawing/2014/main" val="20004"/>
                    </a:ext>
                  </a:extLst>
                </a:gridCol>
              </a:tblGrid>
              <a:tr h="401439">
                <a:tc>
                  <a:txBody>
                    <a:bodyPr/>
                    <a:lstStyle/>
                    <a:p>
                      <a:pPr algn="ctr"/>
                      <a:r>
                        <a:rPr lang="en-US" sz="2000" dirty="0" smtClean="0"/>
                        <a:t>Parameter</a:t>
                      </a:r>
                      <a:endParaRPr lang="en-US" sz="2000" dirty="0"/>
                    </a:p>
                  </a:txBody>
                  <a:tcPr marL="91446" marR="91446" marT="45722" marB="45722">
                    <a:lnB w="12700" cap="flat" cmpd="sng" algn="ctr">
                      <a:solidFill>
                        <a:schemeClr val="tx1"/>
                      </a:solidFill>
                      <a:prstDash val="solid"/>
                      <a:round/>
                      <a:headEnd type="none" w="med" len="med"/>
                      <a:tailEnd type="none" w="med" len="med"/>
                    </a:lnB>
                  </a:tcPr>
                </a:tc>
                <a:tc>
                  <a:txBody>
                    <a:bodyPr/>
                    <a:lstStyle/>
                    <a:p>
                      <a:pPr algn="ctr"/>
                      <a:r>
                        <a:rPr lang="en-US" sz="2000" dirty="0" smtClean="0"/>
                        <a:t>Assignment</a:t>
                      </a:r>
                      <a:endParaRPr lang="en-US" sz="2000" dirty="0"/>
                    </a:p>
                  </a:txBody>
                  <a:tcPr marL="91446" marR="91446" marT="45722" marB="45722"/>
                </a:tc>
                <a:tc>
                  <a:txBody>
                    <a:bodyPr/>
                    <a:lstStyle/>
                    <a:p>
                      <a:pPr algn="ctr"/>
                      <a:r>
                        <a:rPr lang="en-US" sz="2000" dirty="0" smtClean="0"/>
                        <a:t>Set-covering</a:t>
                      </a:r>
                      <a:endParaRPr lang="en-US" sz="2000" dirty="0"/>
                    </a:p>
                  </a:txBody>
                  <a:tcPr marL="91446" marR="91446" marT="45722" marB="45722"/>
                </a:tc>
                <a:tc>
                  <a:txBody>
                    <a:bodyPr/>
                    <a:lstStyle/>
                    <a:p>
                      <a:pPr algn="ctr"/>
                      <a:r>
                        <a:rPr lang="en-US" sz="2000" dirty="0" smtClean="0"/>
                        <a:t>GRASP</a:t>
                      </a:r>
                      <a:endParaRPr lang="en-US" sz="2000" dirty="0"/>
                    </a:p>
                  </a:txBody>
                  <a:tcPr marL="91446" marR="91446" marT="45722" marB="45722"/>
                </a:tc>
                <a:tc>
                  <a:txBody>
                    <a:bodyPr/>
                    <a:lstStyle/>
                    <a:p>
                      <a:r>
                        <a:rPr lang="en-US" sz="1800" dirty="0" smtClean="0"/>
                        <a:t>GRASP_LS</a:t>
                      </a:r>
                      <a:endParaRPr lang="en-US" sz="1800" dirty="0"/>
                    </a:p>
                  </a:txBody>
                  <a:tcPr marT="45726" marB="45726"/>
                </a:tc>
                <a:extLst>
                  <a:ext uri="{0D108BD9-81ED-4DB2-BD59-A6C34878D82A}">
                    <a16:rowId xmlns:a16="http://schemas.microsoft.com/office/drawing/2014/main" val="10000"/>
                  </a:ext>
                </a:extLst>
              </a:tr>
              <a:tr h="648484">
                <a:tc rowSpan="2">
                  <a:txBody>
                    <a:bodyPr/>
                    <a:lstStyle/>
                    <a:p>
                      <a:pPr algn="ctr"/>
                      <a:r>
                        <a:rPr lang="en-US" sz="1800" dirty="0" smtClean="0"/>
                        <a:t>Time of solution</a:t>
                      </a:r>
                      <a:endParaRPr lang="en-US" sz="1800" dirty="0"/>
                    </a:p>
                  </a:txBody>
                  <a:tcPr marL="91446" marR="91446"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800" dirty="0" smtClean="0"/>
                        <a:t>Increases with the instance</a:t>
                      </a:r>
                      <a:endParaRPr lang="en-US" sz="1800" dirty="0"/>
                    </a:p>
                  </a:txBody>
                  <a:tcPr marL="91446" marR="91446" marT="45722" marB="45722" anchor="ctr">
                    <a:lnL w="12700" cap="flat" cmpd="sng" algn="ctr">
                      <a:solidFill>
                        <a:schemeClr val="tx1"/>
                      </a:solidFill>
                      <a:prstDash val="solid"/>
                      <a:round/>
                      <a:headEnd type="none" w="med" len="med"/>
                      <a:tailEnd type="none" w="med" len="med"/>
                    </a:lnL>
                  </a:tcPr>
                </a:tc>
                <a:tc hMerge="1">
                  <a:txBody>
                    <a:bodyPr/>
                    <a:lstStyle/>
                    <a:p>
                      <a:endParaRPr lang="en-US" dirty="0"/>
                    </a:p>
                  </a:txBody>
                  <a:tcPr/>
                </a:tc>
                <a:tc gridSpan="2">
                  <a:txBody>
                    <a:bodyPr/>
                    <a:lstStyle/>
                    <a:p>
                      <a:pPr algn="ctr"/>
                      <a:r>
                        <a:rPr lang="en-US" sz="1800" dirty="0" smtClean="0"/>
                        <a:t>Increase with the number of iterations</a:t>
                      </a:r>
                      <a:endParaRPr lang="en-US" sz="1800" dirty="0"/>
                    </a:p>
                  </a:txBody>
                  <a:tcPr marL="91446" marR="91446" marT="45722" marB="45722" anchor="ctr"/>
                </a:tc>
                <a:tc hMerge="1">
                  <a:txBody>
                    <a:bodyPr/>
                    <a:lstStyle/>
                    <a:p>
                      <a:endParaRPr lang="en-US" dirty="0"/>
                    </a:p>
                  </a:txBody>
                  <a:tcPr/>
                </a:tc>
                <a:extLst>
                  <a:ext uri="{0D108BD9-81ED-4DB2-BD59-A6C34878D82A}">
                    <a16:rowId xmlns:a16="http://schemas.microsoft.com/office/drawing/2014/main" val="10001"/>
                  </a:ext>
                </a:extLst>
              </a:tr>
              <a:tr h="926416">
                <a:tc vMerge="1">
                  <a:txBody>
                    <a:bodyPr/>
                    <a:lstStyle/>
                    <a:p>
                      <a:pPr algn="ctr"/>
                      <a:endParaRPr lang="en-US" dirty="0"/>
                    </a:p>
                  </a:txBody>
                  <a:tcPr/>
                </a:tc>
                <a:tc>
                  <a:txBody>
                    <a:bodyPr/>
                    <a:lstStyle/>
                    <a:p>
                      <a:pPr algn="ctr"/>
                      <a:r>
                        <a:rPr lang="en-US" sz="1800" dirty="0" smtClean="0"/>
                        <a:t>Worst times of solution</a:t>
                      </a:r>
                      <a:endParaRPr lang="en-US" sz="1800" dirty="0"/>
                    </a:p>
                  </a:txBody>
                  <a:tcPr marL="91446" marR="91446" marT="45722" marB="45722" anchor="ctr">
                    <a:lnL w="12700" cap="flat" cmpd="sng" algn="ctr">
                      <a:solidFill>
                        <a:schemeClr val="tx1"/>
                      </a:solidFill>
                      <a:prstDash val="solid"/>
                      <a:round/>
                      <a:headEnd type="none" w="med" len="med"/>
                      <a:tailEnd type="none" w="med" len="med"/>
                    </a:lnL>
                  </a:tcPr>
                </a:tc>
                <a:tc>
                  <a:txBody>
                    <a:bodyPr/>
                    <a:lstStyle/>
                    <a:p>
                      <a:pPr algn="ctr"/>
                      <a:r>
                        <a:rPr lang="en-US" sz="1800" dirty="0" smtClean="0"/>
                        <a:t>Better</a:t>
                      </a:r>
                      <a:r>
                        <a:rPr lang="en-US" sz="1800" baseline="0" dirty="0" smtClean="0"/>
                        <a:t> times of solution than the assignment</a:t>
                      </a:r>
                      <a:endParaRPr lang="en-US" sz="1800" dirty="0"/>
                    </a:p>
                  </a:txBody>
                  <a:tcPr marL="91446" marR="91446" marT="45722" marB="45722" anchor="ctr"/>
                </a:tc>
                <a:tc>
                  <a:txBody>
                    <a:bodyPr/>
                    <a:lstStyle/>
                    <a:p>
                      <a:pPr algn="ctr"/>
                      <a:r>
                        <a:rPr lang="en-US" sz="1800" dirty="0" smtClean="0"/>
                        <a:t>Best</a:t>
                      </a:r>
                      <a:r>
                        <a:rPr lang="en-US" sz="1800" baseline="0" dirty="0" smtClean="0"/>
                        <a:t> times of solution</a:t>
                      </a:r>
                      <a:endParaRPr lang="en-US" sz="1800" dirty="0"/>
                    </a:p>
                  </a:txBody>
                  <a:tcPr marL="91446" marR="91446" marT="45722" marB="45722" anchor="ctr"/>
                </a:tc>
                <a:tc>
                  <a:txBody>
                    <a:bodyPr/>
                    <a:lstStyle/>
                    <a:p>
                      <a:r>
                        <a:rPr lang="en-US" sz="1800" dirty="0" smtClean="0"/>
                        <a:t>Better</a:t>
                      </a:r>
                      <a:r>
                        <a:rPr lang="en-US" sz="1800" baseline="0" dirty="0" smtClean="0"/>
                        <a:t> times than optimization models</a:t>
                      </a:r>
                      <a:endParaRPr lang="en-US" sz="1800" dirty="0"/>
                    </a:p>
                  </a:txBody>
                  <a:tcPr marT="45726" marB="45726"/>
                </a:tc>
                <a:extLst>
                  <a:ext uri="{0D108BD9-81ED-4DB2-BD59-A6C34878D82A}">
                    <a16:rowId xmlns:a16="http://schemas.microsoft.com/office/drawing/2014/main" val="10002"/>
                  </a:ext>
                </a:extLst>
              </a:tr>
              <a:tr h="1482259">
                <a:tc rowSpan="2">
                  <a:txBody>
                    <a:bodyPr/>
                    <a:lstStyle/>
                    <a:p>
                      <a:pPr algn="ctr"/>
                      <a:r>
                        <a:rPr lang="en-US" sz="1800" dirty="0" smtClean="0"/>
                        <a:t>Number of RFID reader</a:t>
                      </a:r>
                      <a:endParaRPr lang="en-US" sz="1800" dirty="0"/>
                    </a:p>
                  </a:txBody>
                  <a:tcPr marL="91446" marR="91446" marT="45722" marB="45722" anchor="ctr">
                    <a:lnT w="12700" cap="flat" cmpd="sng" algn="ctr">
                      <a:solidFill>
                        <a:schemeClr val="tx1"/>
                      </a:solidFill>
                      <a:prstDash val="solid"/>
                      <a:round/>
                      <a:headEnd type="none" w="med" len="med"/>
                      <a:tailEnd type="none" w="med" len="med"/>
                    </a:lnT>
                  </a:tcPr>
                </a:tc>
                <a:tc>
                  <a:txBody>
                    <a:bodyPr/>
                    <a:lstStyle/>
                    <a:p>
                      <a:pPr algn="ctr"/>
                      <a:r>
                        <a:rPr lang="en-US" sz="1800" dirty="0" smtClean="0"/>
                        <a:t>Small instances</a:t>
                      </a:r>
                      <a:r>
                        <a:rPr lang="en-US" sz="1800" baseline="0" dirty="0" smtClean="0"/>
                        <a:t> with lower level of complexity</a:t>
                      </a:r>
                      <a:endParaRPr lang="en-US" sz="1800" dirty="0"/>
                    </a:p>
                  </a:txBody>
                  <a:tcPr marL="91446" marR="91446" marT="45722" marB="45722" anchor="ctr"/>
                </a:tc>
                <a:tc>
                  <a:txBody>
                    <a:bodyPr/>
                    <a:lstStyle/>
                    <a:p>
                      <a:pPr algn="ctr"/>
                      <a:r>
                        <a:rPr lang="en-US" sz="1800" dirty="0" smtClean="0"/>
                        <a:t>Best solutions (some cases optimal)</a:t>
                      </a:r>
                      <a:endParaRPr lang="en-US" sz="1800" dirty="0"/>
                    </a:p>
                  </a:txBody>
                  <a:tcPr marL="91446" marR="91446" marT="45722" marB="45722" anchor="ct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mn-lt"/>
                          <a:cs typeface="Times New Roman"/>
                        </a:rPr>
                        <a:t>Gap between -3% to 12% largest instances (maximum gaps are larger)</a:t>
                      </a:r>
                    </a:p>
                  </a:txBody>
                  <a:tcPr marL="91446" marR="91446" marT="45722" marB="45722" anchor="ctr"/>
                </a:tc>
                <a:tc>
                  <a:txBody>
                    <a:bodyPr/>
                    <a:lstStyle/>
                    <a:p>
                      <a:endParaRPr lang="en-US" sz="1800" dirty="0"/>
                    </a:p>
                  </a:txBody>
                  <a:tcPr marT="45726" marB="45726"/>
                </a:tc>
                <a:extLst>
                  <a:ext uri="{0D108BD9-81ED-4DB2-BD59-A6C34878D82A}">
                    <a16:rowId xmlns:a16="http://schemas.microsoft.com/office/drawing/2014/main" val="10003"/>
                  </a:ext>
                </a:extLst>
              </a:tr>
              <a:tr h="2038108">
                <a:tc vMerge="1">
                  <a:txBody>
                    <a:bodyPr/>
                    <a:lstStyle/>
                    <a:p>
                      <a:pPr algn="ctr"/>
                      <a:endParaRPr lang="en-US" dirty="0"/>
                    </a:p>
                  </a:txBody>
                  <a:tcPr/>
                </a:tc>
                <a:tc>
                  <a:txBody>
                    <a:bodyPr/>
                    <a:lstStyle/>
                    <a:p>
                      <a:pPr algn="ctr"/>
                      <a:r>
                        <a:rPr lang="en-US" sz="1800" dirty="0" smtClean="0"/>
                        <a:t>Quality decrease</a:t>
                      </a:r>
                      <a:r>
                        <a:rPr lang="en-US" sz="1800" baseline="0" dirty="0" smtClean="0"/>
                        <a:t> with the size of the instance and time limit</a:t>
                      </a:r>
                      <a:endParaRPr lang="en-US" sz="1800" dirty="0"/>
                    </a:p>
                  </a:txBody>
                  <a:tcPr marL="91446" marR="91446" marT="45722" marB="45722" anchor="ctr"/>
                </a:tc>
                <a:tc>
                  <a:txBody>
                    <a:bodyPr/>
                    <a:lstStyle/>
                    <a:p>
                      <a:pPr algn="ctr"/>
                      <a:r>
                        <a:rPr lang="en-US" sz="1800" dirty="0" smtClean="0"/>
                        <a:t>Better</a:t>
                      </a:r>
                      <a:r>
                        <a:rPr lang="en-US" sz="1800" baseline="0" dirty="0" smtClean="0"/>
                        <a:t> performance than the assignment model when the time limit is applied.</a:t>
                      </a:r>
                      <a:endParaRPr lang="en-US" sz="1800" dirty="0"/>
                    </a:p>
                  </a:txBody>
                  <a:tcPr marL="91446" marR="91446" marT="45722" marB="45722" anchor="ctr"/>
                </a:tc>
                <a:tc>
                  <a:txBody>
                    <a:bodyPr/>
                    <a:lstStyle/>
                    <a:p>
                      <a:pPr algn="ctr"/>
                      <a:r>
                        <a:rPr lang="en-US" sz="1800" dirty="0" smtClean="0">
                          <a:latin typeface="+mn-lt"/>
                          <a:cs typeface="Times New Roman"/>
                        </a:rPr>
                        <a:t>Negative gaps when the time limit is</a:t>
                      </a:r>
                      <a:r>
                        <a:rPr lang="en-US" sz="1800" baseline="0" dirty="0" smtClean="0">
                          <a:latin typeface="+mn-lt"/>
                          <a:cs typeface="Times New Roman"/>
                        </a:rPr>
                        <a:t> applied</a:t>
                      </a:r>
                      <a:endParaRPr lang="en-US" sz="1800" dirty="0"/>
                    </a:p>
                  </a:txBody>
                  <a:tcPr marL="91446" marR="91446" marT="45722" marB="45722" anchor="ctr"/>
                </a:tc>
                <a:tc>
                  <a:txBody>
                    <a:bodyPr/>
                    <a:lstStyle/>
                    <a:p>
                      <a:endParaRPr lang="en-US" sz="1800" dirty="0"/>
                    </a:p>
                  </a:txBody>
                  <a:tcPr marT="45726" marB="45726"/>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MX" dirty="0" err="1"/>
              <a:t>Knapsack</a:t>
            </a:r>
            <a:r>
              <a:rPr lang="es-MX" dirty="0"/>
              <a:t> </a:t>
            </a:r>
            <a:r>
              <a:rPr lang="es-MX" dirty="0" err="1"/>
              <a:t>problem</a:t>
            </a:r>
            <a:endParaRPr lang="es-MX" dirty="0"/>
          </a:p>
        </p:txBody>
      </p:sp>
      <p:sp>
        <p:nvSpPr>
          <p:cNvPr id="7" name="Content Placeholder 6"/>
          <p:cNvSpPr>
            <a:spLocks noGrp="1"/>
          </p:cNvSpPr>
          <p:nvPr>
            <p:ph idx="1"/>
          </p:nvPr>
        </p:nvSpPr>
        <p:spPr>
          <a:xfrm>
            <a:off x="0" y="1490000"/>
            <a:ext cx="7841325" cy="4460424"/>
          </a:xfrm>
        </p:spPr>
        <p:txBody>
          <a:bodyPr/>
          <a:lstStyle/>
          <a:p>
            <a:pPr marL="457200" indent="-457200">
              <a:buFont typeface="Arial" panose="020B0604020202020204" pitchFamily="34" charset="0"/>
              <a:buChar char="•"/>
            </a:pPr>
            <a:r>
              <a:rPr lang="en-US" sz="2400" dirty="0"/>
              <a:t>Given a set of items, each with a weight and a value, determine the number of each item to include in a collection so that the total weight is less than or equal to a given limit and the total value is as large as possible.</a:t>
            </a:r>
          </a:p>
          <a:p>
            <a:pPr marL="457200" indent="-457200">
              <a:buFont typeface="Arial" panose="020B0604020202020204" pitchFamily="34" charset="0"/>
              <a:buChar char="•"/>
            </a:pPr>
            <a:r>
              <a:rPr lang="en-US" sz="2400" dirty="0"/>
              <a:t>It derives its name from the problem faced by someone who is constrained by a fixed-size knapsack and must fill it with the most valuable items. </a:t>
            </a:r>
          </a:p>
          <a:p>
            <a:pPr marL="457200" indent="-457200">
              <a:buFont typeface="Arial" panose="020B0604020202020204" pitchFamily="34" charset="0"/>
              <a:buChar char="•"/>
            </a:pPr>
            <a:r>
              <a:rPr lang="en-US" sz="2400" dirty="0"/>
              <a:t>The problem often arises in resource allocation where the decision makers have to choose from a set of non-divisible projects or tasks under a fixed budget or time constraint, respectively. </a:t>
            </a:r>
            <a:endParaRPr lang="es-MX" sz="2400" dirty="0"/>
          </a:p>
          <a:p>
            <a:pPr marL="457200" indent="-457200">
              <a:buFont typeface="Arial" panose="020B0604020202020204" pitchFamily="34" charset="0"/>
              <a:buChar char="•"/>
            </a:pPr>
            <a:endParaRPr lang="es-MX" sz="2400" dirty="0"/>
          </a:p>
        </p:txBody>
      </p:sp>
      <p:pic>
        <p:nvPicPr>
          <p:cNvPr id="4" name="Picture 3" descr="Knapsack problem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1450" y="1772297"/>
            <a:ext cx="3937489" cy="3412490"/>
          </a:xfrm>
          <a:prstGeom prst="rect">
            <a:avLst/>
          </a:prstGeom>
        </p:spPr>
      </p:pic>
    </p:spTree>
    <p:extLst>
      <p:ext uri="{BB962C8B-B14F-4D97-AF65-F5344CB8AC3E}">
        <p14:creationId xmlns:p14="http://schemas.microsoft.com/office/powerpoint/2010/main" val="25769436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Example</a:t>
            </a:r>
            <a:endParaRPr lang="es-MX"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s-MX" dirty="0" smtClean="0"/>
                  <a:t>Consider a bag </a:t>
                </a:r>
                <a:r>
                  <a:rPr lang="es-MX" dirty="0" err="1" smtClean="0"/>
                  <a:t>with</a:t>
                </a:r>
                <a:r>
                  <a:rPr lang="es-MX" dirty="0" smtClean="0"/>
                  <a:t> a </a:t>
                </a:r>
                <a:r>
                  <a:rPr lang="es-MX" dirty="0" err="1" smtClean="0"/>
                  <a:t>capacity</a:t>
                </a:r>
                <a:r>
                  <a:rPr lang="es-MX" dirty="0" smtClean="0"/>
                  <a:t> of 15 kg. </a:t>
                </a:r>
                <a:r>
                  <a:rPr lang="es-MX" dirty="0" err="1" smtClean="0"/>
                  <a:t>It</a:t>
                </a:r>
                <a:r>
                  <a:rPr lang="es-MX" dirty="0" smtClean="0"/>
                  <a:t> </a:t>
                </a:r>
                <a:r>
                  <a:rPr lang="es-MX" dirty="0" err="1" smtClean="0"/>
                  <a:t>is</a:t>
                </a:r>
                <a:r>
                  <a:rPr lang="es-MX" dirty="0" smtClean="0"/>
                  <a:t> </a:t>
                </a:r>
                <a:r>
                  <a:rPr lang="es-MX" dirty="0" err="1" smtClean="0"/>
                  <a:t>desired</a:t>
                </a:r>
                <a:r>
                  <a:rPr lang="es-MX" dirty="0" smtClean="0"/>
                  <a:t> to </a:t>
                </a:r>
                <a:r>
                  <a:rPr lang="es-MX" dirty="0" err="1" smtClean="0"/>
                  <a:t>carry</a:t>
                </a:r>
                <a:r>
                  <a:rPr lang="es-MX" dirty="0" smtClean="0"/>
                  <a:t> </a:t>
                </a:r>
                <a:r>
                  <a:rPr lang="es-MX" dirty="0" err="1" smtClean="0"/>
                  <a:t>the</a:t>
                </a:r>
                <a:r>
                  <a:rPr lang="es-MX" dirty="0" smtClean="0"/>
                  <a:t> </a:t>
                </a:r>
                <a:r>
                  <a:rPr lang="es-MX" dirty="0" err="1" smtClean="0"/>
                  <a:t>objects</a:t>
                </a:r>
                <a:r>
                  <a:rPr lang="es-MX" dirty="0" smtClean="0"/>
                  <a:t> </a:t>
                </a:r>
                <a:r>
                  <a:rPr lang="es-MX" dirty="0" err="1" smtClean="0"/>
                  <a:t>with</a:t>
                </a:r>
                <a:r>
                  <a:rPr lang="es-MX" dirty="0" smtClean="0"/>
                  <a:t> </a:t>
                </a:r>
                <a:r>
                  <a:rPr lang="es-MX" dirty="0" err="1" smtClean="0"/>
                  <a:t>the</a:t>
                </a:r>
                <a:r>
                  <a:rPr lang="es-MX" dirty="0" smtClean="0"/>
                  <a:t> </a:t>
                </a:r>
                <a:r>
                  <a:rPr lang="es-MX" dirty="0" err="1" smtClean="0"/>
                  <a:t>following</a:t>
                </a:r>
                <a:r>
                  <a:rPr lang="es-MX" dirty="0" smtClean="0"/>
                  <a:t> </a:t>
                </a:r>
                <a:r>
                  <a:rPr lang="es-MX" dirty="0" err="1" smtClean="0"/>
                  <a:t>features</a:t>
                </a:r>
                <a:r>
                  <a:rPr lang="es-MX" dirty="0" smtClean="0"/>
                  <a:t>:</a:t>
                </a:r>
              </a:p>
              <a:p>
                <a:pPr marL="457200" indent="-457200">
                  <a:buFont typeface="Arial" panose="020B0604020202020204" pitchFamily="34" charset="0"/>
                  <a:buChar char="•"/>
                </a:pPr>
                <a:endParaRPr lang="es-MX" dirty="0"/>
              </a:p>
              <a:p>
                <a:pPr marL="457200" indent="-457200">
                  <a:buFont typeface="Arial" panose="020B0604020202020204" pitchFamily="34" charset="0"/>
                  <a:buChar char="•"/>
                </a:pPr>
                <a:endParaRPr lang="es-MX" dirty="0" smtClean="0"/>
              </a:p>
              <a:p>
                <a:pPr marL="457200" indent="-457200">
                  <a:buFont typeface="Arial" panose="020B0604020202020204" pitchFamily="34" charset="0"/>
                  <a:buChar char="•"/>
                </a:pPr>
                <a:r>
                  <a:rPr lang="es-MX" dirty="0" smtClean="0"/>
                  <a:t>A </a:t>
                </a:r>
                <a:r>
                  <a:rPr lang="es-MX" dirty="0" err="1" smtClean="0"/>
                  <a:t>solution</a:t>
                </a:r>
                <a:r>
                  <a:rPr lang="es-MX" dirty="0" smtClean="0"/>
                  <a:t> </a:t>
                </a:r>
                <a:r>
                  <a:rPr lang="es-MX" dirty="0" err="1" smtClean="0"/>
                  <a:t>using</a:t>
                </a:r>
                <a:r>
                  <a:rPr lang="es-MX" dirty="0" smtClean="0"/>
                  <a:t> GRASP </a:t>
                </a:r>
                <a:r>
                  <a:rPr lang="es-MX" dirty="0" err="1" smtClean="0"/>
                  <a:t>starts</a:t>
                </a:r>
                <a:r>
                  <a:rPr lang="es-MX" dirty="0" smtClean="0"/>
                  <a:t> </a:t>
                </a:r>
                <a:r>
                  <a:rPr lang="es-MX" dirty="0" err="1" smtClean="0"/>
                  <a:t>with</a:t>
                </a:r>
                <a:endParaRPr lang="es-MX" dirty="0" smtClean="0"/>
              </a:p>
              <a:p>
                <a:pPr marL="514350" lvl="1" indent="-457200">
                  <a:buFont typeface="Arial" panose="020B0604020202020204" pitchFamily="34" charset="0"/>
                  <a:buChar char="•"/>
                </a:pPr>
                <a:r>
                  <a:rPr lang="es-MX" dirty="0" err="1" smtClean="0"/>
                  <a:t>Build</a:t>
                </a:r>
                <a:r>
                  <a:rPr lang="es-MX" dirty="0" smtClean="0"/>
                  <a:t> a </a:t>
                </a:r>
                <a:r>
                  <a:rPr lang="es-MX" dirty="0" err="1" smtClean="0"/>
                  <a:t>candidate</a:t>
                </a:r>
                <a:r>
                  <a:rPr lang="es-MX" dirty="0" smtClean="0"/>
                  <a:t> </a:t>
                </a:r>
                <a:r>
                  <a:rPr lang="es-MX" dirty="0" err="1" smtClean="0"/>
                  <a:t>list</a:t>
                </a:r>
                <a:endParaRPr lang="es-MX" dirty="0"/>
              </a:p>
              <a:p>
                <a:pPr marL="857250" lvl="2" indent="-457200">
                  <a:buFont typeface="Arial" panose="020B0604020202020204" pitchFamily="34" charset="0"/>
                  <a:buChar char="•"/>
                </a:pPr>
                <a:r>
                  <a:rPr lang="es-MX" dirty="0" smtClean="0"/>
                  <a:t>Use a fitness </a:t>
                </a:r>
                <a:r>
                  <a:rPr lang="es-MX" dirty="0" err="1" smtClean="0"/>
                  <a:t>function</a:t>
                </a:r>
                <a:endParaRPr lang="es-MX" dirty="0" smtClean="0"/>
              </a:p>
              <a:p>
                <a:pPr marL="1373188" lvl="3" indent="-457200">
                  <a:buFont typeface="Arial" panose="020B0604020202020204" pitchFamily="34" charset="0"/>
                  <a:buChar char="•"/>
                </a:pPr>
                <a:r>
                  <a:rPr lang="es-MX" dirty="0" err="1" smtClean="0"/>
                  <a:t>Here</a:t>
                </a:r>
                <a:r>
                  <a:rPr lang="es-MX" dirty="0" smtClean="0"/>
                  <a:t>, </a:t>
                </a:r>
                <a:r>
                  <a:rPr lang="es-MX" dirty="0" err="1" smtClean="0"/>
                  <a:t>it</a:t>
                </a:r>
                <a:r>
                  <a:rPr lang="es-MX" dirty="0" smtClean="0"/>
                  <a:t> </a:t>
                </a:r>
                <a:r>
                  <a:rPr lang="es-MX" dirty="0" err="1" smtClean="0"/>
                  <a:t>is</a:t>
                </a:r>
                <a:r>
                  <a:rPr lang="es-MX" dirty="0" smtClean="0"/>
                  <a:t> </a:t>
                </a:r>
                <a:r>
                  <a:rPr lang="es-MX" dirty="0" err="1" smtClean="0"/>
                  <a:t>convenient</a:t>
                </a:r>
                <a:r>
                  <a:rPr lang="es-MX" dirty="0" smtClean="0"/>
                  <a:t> to </a:t>
                </a:r>
                <a:r>
                  <a:rPr lang="es-MX" dirty="0" err="1" smtClean="0"/>
                  <a:t>obtain</a:t>
                </a:r>
                <a:r>
                  <a:rPr lang="es-MX" dirty="0" smtClean="0"/>
                  <a:t> </a:t>
                </a:r>
                <a:r>
                  <a:rPr lang="es-MX" dirty="0" err="1" smtClean="0"/>
                  <a:t>the</a:t>
                </a:r>
                <a:r>
                  <a:rPr lang="es-MX" dirty="0" smtClean="0"/>
                  <a:t> </a:t>
                </a:r>
                <a:r>
                  <a:rPr lang="es-MX" dirty="0" err="1" smtClean="0"/>
                  <a:t>profit</a:t>
                </a:r>
                <a:r>
                  <a:rPr lang="es-MX" dirty="0" smtClean="0"/>
                  <a:t> </a:t>
                </a:r>
                <a:r>
                  <a:rPr lang="es-MX" dirty="0" err="1" smtClean="0"/>
                  <a:t>by</a:t>
                </a:r>
                <a:r>
                  <a:rPr lang="es-MX" dirty="0" smtClean="0"/>
                  <a:t> kg of </a:t>
                </a:r>
                <a:r>
                  <a:rPr lang="es-MX" dirty="0" err="1" smtClean="0"/>
                  <a:t>each</a:t>
                </a:r>
                <a:r>
                  <a:rPr lang="es-MX" dirty="0" smtClean="0"/>
                  <a:t> </a:t>
                </a:r>
                <a:r>
                  <a:rPr lang="es-MX" dirty="0" err="1" smtClean="0"/>
                  <a:t>object</a:t>
                </a:r>
                <a:r>
                  <a:rPr lang="es-MX" dirty="0"/>
                  <a:t> </a:t>
                </a:r>
                <a14:m>
                  <m:oMath xmlns:m="http://schemas.openxmlformats.org/officeDocument/2006/math">
                    <m:f>
                      <m:fPr>
                        <m:ctrlPr>
                          <a:rPr lang="es-MX" i="1" smtClean="0">
                            <a:latin typeface="Cambria Math" panose="02040503050406030204" pitchFamily="18" charset="0"/>
                          </a:rPr>
                        </m:ctrlPr>
                      </m:fPr>
                      <m:num>
                        <m:r>
                          <a:rPr lang="es-MX" b="0" i="1" smtClean="0">
                            <a:latin typeface="Cambria Math" panose="02040503050406030204" pitchFamily="18" charset="0"/>
                          </a:rPr>
                          <m:t>𝑃𝑟𝑜𝑓𝑖𝑡</m:t>
                        </m:r>
                      </m:num>
                      <m:den>
                        <m:r>
                          <a:rPr lang="es-MX" b="0" i="1" smtClean="0">
                            <a:latin typeface="Cambria Math" panose="02040503050406030204" pitchFamily="18" charset="0"/>
                          </a:rPr>
                          <m:t>𝑊𝑒𝑖𝑔h𝑡</m:t>
                        </m:r>
                      </m:den>
                    </m:f>
                  </m:oMath>
                </a14:m>
                <a:r>
                  <a:rPr lang="es-MX" dirty="0" smtClean="0"/>
                  <a:t>=PW</a:t>
                </a:r>
              </a:p>
              <a:p>
                <a:pPr marL="457200" indent="-457200">
                  <a:buFont typeface="Arial" panose="020B0604020202020204" pitchFamily="34" charset="0"/>
                  <a:buChar char="•"/>
                </a:pPr>
                <a:endParaRPr lang="es-MX"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04" t="-1487"/>
                </a:stretch>
              </a:blipFill>
            </p:spPr>
            <p:txBody>
              <a:bodyPr/>
              <a:lstStyle/>
              <a:p>
                <a:r>
                  <a:rPr lang="es-MX">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485558803"/>
              </p:ext>
            </p:extLst>
          </p:nvPr>
        </p:nvGraphicFramePr>
        <p:xfrm>
          <a:off x="1731750" y="2603057"/>
          <a:ext cx="8128000" cy="1112520"/>
        </p:xfrm>
        <a:graphic>
          <a:graphicData uri="http://schemas.openxmlformats.org/drawingml/2006/table">
            <a:tbl>
              <a:tblPr firstRow="1" bandRow="1">
                <a:tableStyleId>{2D5ABB26-0587-4C30-8999-92F81FD0307C}</a:tableStyleId>
              </a:tblPr>
              <a:tblGrid>
                <a:gridCol w="1338996">
                  <a:extLst>
                    <a:ext uri="{9D8B030D-6E8A-4147-A177-3AD203B41FA5}">
                      <a16:colId xmlns:a16="http://schemas.microsoft.com/office/drawing/2014/main" val="3035575841"/>
                    </a:ext>
                  </a:extLst>
                </a:gridCol>
                <a:gridCol w="693004">
                  <a:extLst>
                    <a:ext uri="{9D8B030D-6E8A-4147-A177-3AD203B41FA5}">
                      <a16:colId xmlns:a16="http://schemas.microsoft.com/office/drawing/2014/main" val="3170210411"/>
                    </a:ext>
                  </a:extLst>
                </a:gridCol>
                <a:gridCol w="1016000">
                  <a:extLst>
                    <a:ext uri="{9D8B030D-6E8A-4147-A177-3AD203B41FA5}">
                      <a16:colId xmlns:a16="http://schemas.microsoft.com/office/drawing/2014/main" val="435605766"/>
                    </a:ext>
                  </a:extLst>
                </a:gridCol>
                <a:gridCol w="1016000">
                  <a:extLst>
                    <a:ext uri="{9D8B030D-6E8A-4147-A177-3AD203B41FA5}">
                      <a16:colId xmlns:a16="http://schemas.microsoft.com/office/drawing/2014/main" val="2722231567"/>
                    </a:ext>
                  </a:extLst>
                </a:gridCol>
                <a:gridCol w="1016000">
                  <a:extLst>
                    <a:ext uri="{9D8B030D-6E8A-4147-A177-3AD203B41FA5}">
                      <a16:colId xmlns:a16="http://schemas.microsoft.com/office/drawing/2014/main" val="756242617"/>
                    </a:ext>
                  </a:extLst>
                </a:gridCol>
                <a:gridCol w="1016000">
                  <a:extLst>
                    <a:ext uri="{9D8B030D-6E8A-4147-A177-3AD203B41FA5}">
                      <a16:colId xmlns:a16="http://schemas.microsoft.com/office/drawing/2014/main" val="1759720886"/>
                    </a:ext>
                  </a:extLst>
                </a:gridCol>
                <a:gridCol w="1016000">
                  <a:extLst>
                    <a:ext uri="{9D8B030D-6E8A-4147-A177-3AD203B41FA5}">
                      <a16:colId xmlns:a16="http://schemas.microsoft.com/office/drawing/2014/main" val="455523892"/>
                    </a:ext>
                  </a:extLst>
                </a:gridCol>
                <a:gridCol w="1016000">
                  <a:extLst>
                    <a:ext uri="{9D8B030D-6E8A-4147-A177-3AD203B41FA5}">
                      <a16:colId xmlns:a16="http://schemas.microsoft.com/office/drawing/2014/main" val="1146548672"/>
                    </a:ext>
                  </a:extLst>
                </a:gridCol>
              </a:tblGrid>
              <a:tr h="370840">
                <a:tc>
                  <a:txBody>
                    <a:bodyPr/>
                    <a:lstStyle/>
                    <a:p>
                      <a:pPr algn="ctr"/>
                      <a:r>
                        <a:rPr lang="es-MX" b="1" dirty="0" err="1" smtClean="0">
                          <a:solidFill>
                            <a:schemeClr val="bg1"/>
                          </a:solidFill>
                          <a:latin typeface="Calibri" panose="020F0502020204030204" pitchFamily="34" charset="0"/>
                        </a:rPr>
                        <a:t>Object</a:t>
                      </a:r>
                      <a:endParaRPr lang="es-MX" b="1" dirty="0">
                        <a:solidFill>
                          <a:schemeClr val="bg1"/>
                        </a:solidFill>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lumMod val="50000"/>
                      </a:schemeClr>
                    </a:solidFill>
                  </a:tcPr>
                </a:tc>
                <a:tc>
                  <a:txBody>
                    <a:bodyPr/>
                    <a:lstStyle/>
                    <a:p>
                      <a:pPr algn="ctr"/>
                      <a:r>
                        <a:rPr lang="es-MX" dirty="0" smtClean="0">
                          <a:latin typeface="Calibri" panose="020F0502020204030204" pitchFamily="34" charset="0"/>
                        </a:rPr>
                        <a:t>1</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2</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3</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4</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5</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6</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7</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81506428"/>
                  </a:ext>
                </a:extLst>
              </a:tr>
              <a:tr h="370840">
                <a:tc>
                  <a:txBody>
                    <a:bodyPr/>
                    <a:lstStyle/>
                    <a:p>
                      <a:pPr algn="ctr"/>
                      <a:r>
                        <a:rPr lang="es-MX" b="1" dirty="0" err="1" smtClean="0">
                          <a:solidFill>
                            <a:schemeClr val="bg1"/>
                          </a:solidFill>
                          <a:latin typeface="Calibri" panose="020F0502020204030204" pitchFamily="34" charset="0"/>
                        </a:rPr>
                        <a:t>Profit</a:t>
                      </a:r>
                      <a:endParaRPr lang="es-MX" b="1" dirty="0">
                        <a:solidFill>
                          <a:schemeClr val="bg1"/>
                        </a:solidFill>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lumMod val="50000"/>
                      </a:schemeClr>
                    </a:solidFill>
                  </a:tcPr>
                </a:tc>
                <a:tc>
                  <a:txBody>
                    <a:bodyPr/>
                    <a:lstStyle/>
                    <a:p>
                      <a:pPr algn="ctr"/>
                      <a:r>
                        <a:rPr lang="es-MX" dirty="0" smtClean="0">
                          <a:latin typeface="Calibri" panose="020F0502020204030204" pitchFamily="34" charset="0"/>
                        </a:rPr>
                        <a:t>10</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5</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15</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7</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6</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18</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3</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34846024"/>
                  </a:ext>
                </a:extLst>
              </a:tr>
              <a:tr h="370840">
                <a:tc>
                  <a:txBody>
                    <a:bodyPr/>
                    <a:lstStyle/>
                    <a:p>
                      <a:pPr algn="ctr"/>
                      <a:r>
                        <a:rPr lang="es-MX" b="1" dirty="0" err="1" smtClean="0">
                          <a:solidFill>
                            <a:schemeClr val="bg1"/>
                          </a:solidFill>
                          <a:latin typeface="Calibri" panose="020F0502020204030204" pitchFamily="34" charset="0"/>
                        </a:rPr>
                        <a:t>Weight</a:t>
                      </a:r>
                      <a:r>
                        <a:rPr lang="es-MX" b="1" dirty="0" smtClean="0">
                          <a:solidFill>
                            <a:schemeClr val="bg1"/>
                          </a:solidFill>
                          <a:latin typeface="Calibri" panose="020F0502020204030204" pitchFamily="34" charset="0"/>
                        </a:rPr>
                        <a:t>(kg)</a:t>
                      </a:r>
                      <a:endParaRPr lang="es-MX" b="1" dirty="0">
                        <a:solidFill>
                          <a:schemeClr val="bg1"/>
                        </a:solidFill>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lumMod val="50000"/>
                      </a:schemeClr>
                    </a:solidFill>
                  </a:tcPr>
                </a:tc>
                <a:tc>
                  <a:txBody>
                    <a:bodyPr/>
                    <a:lstStyle/>
                    <a:p>
                      <a:pPr algn="ctr"/>
                      <a:r>
                        <a:rPr lang="es-MX" dirty="0" smtClean="0">
                          <a:latin typeface="Calibri" panose="020F0502020204030204" pitchFamily="34" charset="0"/>
                        </a:rPr>
                        <a:t>2</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3</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5</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7</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1</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4</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1</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246590784"/>
                  </a:ext>
                </a:extLst>
              </a:tr>
            </a:tbl>
          </a:graphicData>
        </a:graphic>
      </p:graphicFrame>
    </p:spTree>
    <p:extLst>
      <p:ext uri="{BB962C8B-B14F-4D97-AF65-F5344CB8AC3E}">
        <p14:creationId xmlns:p14="http://schemas.microsoft.com/office/powerpoint/2010/main" val="18318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Example</a:t>
            </a:r>
            <a:endParaRPr lang="es-MX" dirty="0"/>
          </a:p>
        </p:txBody>
      </p:sp>
      <p:graphicFrame>
        <p:nvGraphicFramePr>
          <p:cNvPr id="4" name="Table 3"/>
          <p:cNvGraphicFramePr>
            <a:graphicFrameLocks noGrp="1"/>
          </p:cNvGraphicFramePr>
          <p:nvPr>
            <p:extLst>
              <p:ext uri="{D42A27DB-BD31-4B8C-83A1-F6EECF244321}">
                <p14:modId xmlns:p14="http://schemas.microsoft.com/office/powerpoint/2010/main" val="4135046544"/>
              </p:ext>
            </p:extLst>
          </p:nvPr>
        </p:nvGraphicFramePr>
        <p:xfrm>
          <a:off x="1472442" y="1320168"/>
          <a:ext cx="8128000" cy="1483360"/>
        </p:xfrm>
        <a:graphic>
          <a:graphicData uri="http://schemas.openxmlformats.org/drawingml/2006/table">
            <a:tbl>
              <a:tblPr firstRow="1" bandRow="1">
                <a:tableStyleId>{2D5ABB26-0587-4C30-8999-92F81FD0307C}</a:tableStyleId>
              </a:tblPr>
              <a:tblGrid>
                <a:gridCol w="1338996">
                  <a:extLst>
                    <a:ext uri="{9D8B030D-6E8A-4147-A177-3AD203B41FA5}">
                      <a16:colId xmlns:a16="http://schemas.microsoft.com/office/drawing/2014/main" val="3035575841"/>
                    </a:ext>
                  </a:extLst>
                </a:gridCol>
                <a:gridCol w="693004">
                  <a:extLst>
                    <a:ext uri="{9D8B030D-6E8A-4147-A177-3AD203B41FA5}">
                      <a16:colId xmlns:a16="http://schemas.microsoft.com/office/drawing/2014/main" val="3170210411"/>
                    </a:ext>
                  </a:extLst>
                </a:gridCol>
                <a:gridCol w="1016000">
                  <a:extLst>
                    <a:ext uri="{9D8B030D-6E8A-4147-A177-3AD203B41FA5}">
                      <a16:colId xmlns:a16="http://schemas.microsoft.com/office/drawing/2014/main" val="435605766"/>
                    </a:ext>
                  </a:extLst>
                </a:gridCol>
                <a:gridCol w="1016000">
                  <a:extLst>
                    <a:ext uri="{9D8B030D-6E8A-4147-A177-3AD203B41FA5}">
                      <a16:colId xmlns:a16="http://schemas.microsoft.com/office/drawing/2014/main" val="2722231567"/>
                    </a:ext>
                  </a:extLst>
                </a:gridCol>
                <a:gridCol w="1016000">
                  <a:extLst>
                    <a:ext uri="{9D8B030D-6E8A-4147-A177-3AD203B41FA5}">
                      <a16:colId xmlns:a16="http://schemas.microsoft.com/office/drawing/2014/main" val="756242617"/>
                    </a:ext>
                  </a:extLst>
                </a:gridCol>
                <a:gridCol w="1016000">
                  <a:extLst>
                    <a:ext uri="{9D8B030D-6E8A-4147-A177-3AD203B41FA5}">
                      <a16:colId xmlns:a16="http://schemas.microsoft.com/office/drawing/2014/main" val="1759720886"/>
                    </a:ext>
                  </a:extLst>
                </a:gridCol>
                <a:gridCol w="1016000">
                  <a:extLst>
                    <a:ext uri="{9D8B030D-6E8A-4147-A177-3AD203B41FA5}">
                      <a16:colId xmlns:a16="http://schemas.microsoft.com/office/drawing/2014/main" val="455523892"/>
                    </a:ext>
                  </a:extLst>
                </a:gridCol>
                <a:gridCol w="1016000">
                  <a:extLst>
                    <a:ext uri="{9D8B030D-6E8A-4147-A177-3AD203B41FA5}">
                      <a16:colId xmlns:a16="http://schemas.microsoft.com/office/drawing/2014/main" val="1146548672"/>
                    </a:ext>
                  </a:extLst>
                </a:gridCol>
              </a:tblGrid>
              <a:tr h="370840">
                <a:tc>
                  <a:txBody>
                    <a:bodyPr/>
                    <a:lstStyle/>
                    <a:p>
                      <a:pPr algn="ctr"/>
                      <a:r>
                        <a:rPr lang="es-MX" b="1" dirty="0" err="1" smtClean="0">
                          <a:solidFill>
                            <a:schemeClr val="bg1"/>
                          </a:solidFill>
                          <a:latin typeface="Calibri" panose="020F0502020204030204" pitchFamily="34" charset="0"/>
                        </a:rPr>
                        <a:t>Object</a:t>
                      </a:r>
                      <a:endParaRPr lang="es-MX" b="1" dirty="0">
                        <a:solidFill>
                          <a:schemeClr val="bg1"/>
                        </a:solidFill>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lumMod val="50000"/>
                      </a:schemeClr>
                    </a:solidFill>
                  </a:tcPr>
                </a:tc>
                <a:tc>
                  <a:txBody>
                    <a:bodyPr/>
                    <a:lstStyle/>
                    <a:p>
                      <a:pPr algn="ctr"/>
                      <a:r>
                        <a:rPr lang="es-MX" b="1" dirty="0" smtClean="0">
                          <a:latin typeface="Calibri" panose="020F0502020204030204" pitchFamily="34" charset="0"/>
                        </a:rPr>
                        <a:t>1</a:t>
                      </a:r>
                      <a:endParaRPr lang="es-MX" b="1"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b="1" dirty="0" smtClean="0">
                          <a:latin typeface="Calibri" panose="020F0502020204030204" pitchFamily="34" charset="0"/>
                        </a:rPr>
                        <a:t>2</a:t>
                      </a:r>
                      <a:endParaRPr lang="es-MX" b="1"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b="1" dirty="0" smtClean="0">
                          <a:latin typeface="Calibri" panose="020F0502020204030204" pitchFamily="34" charset="0"/>
                        </a:rPr>
                        <a:t>3</a:t>
                      </a:r>
                      <a:endParaRPr lang="es-MX" b="1"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b="1" dirty="0" smtClean="0">
                          <a:latin typeface="Calibri" panose="020F0502020204030204" pitchFamily="34" charset="0"/>
                        </a:rPr>
                        <a:t>4</a:t>
                      </a:r>
                      <a:endParaRPr lang="es-MX" b="1"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b="1" dirty="0" smtClean="0">
                          <a:latin typeface="Calibri" panose="020F0502020204030204" pitchFamily="34" charset="0"/>
                        </a:rPr>
                        <a:t>5</a:t>
                      </a:r>
                      <a:endParaRPr lang="es-MX" b="1"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b="1" dirty="0" smtClean="0">
                          <a:latin typeface="Calibri" panose="020F0502020204030204" pitchFamily="34" charset="0"/>
                        </a:rPr>
                        <a:t>6</a:t>
                      </a:r>
                      <a:endParaRPr lang="es-MX" b="1"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b="1" dirty="0" smtClean="0">
                          <a:latin typeface="Calibri" panose="020F0502020204030204" pitchFamily="34" charset="0"/>
                        </a:rPr>
                        <a:t>7</a:t>
                      </a:r>
                      <a:endParaRPr lang="es-MX" b="1"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81506428"/>
                  </a:ext>
                </a:extLst>
              </a:tr>
              <a:tr h="370840">
                <a:tc>
                  <a:txBody>
                    <a:bodyPr/>
                    <a:lstStyle/>
                    <a:p>
                      <a:pPr algn="ctr"/>
                      <a:r>
                        <a:rPr lang="es-MX" b="1" dirty="0" err="1" smtClean="0">
                          <a:solidFill>
                            <a:schemeClr val="bg1"/>
                          </a:solidFill>
                          <a:latin typeface="Calibri" panose="020F0502020204030204" pitchFamily="34" charset="0"/>
                        </a:rPr>
                        <a:t>Profit</a:t>
                      </a:r>
                      <a:endParaRPr lang="es-MX" b="1" dirty="0">
                        <a:solidFill>
                          <a:schemeClr val="bg1"/>
                        </a:solidFill>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lumMod val="50000"/>
                      </a:schemeClr>
                    </a:solidFill>
                  </a:tcPr>
                </a:tc>
                <a:tc>
                  <a:txBody>
                    <a:bodyPr/>
                    <a:lstStyle/>
                    <a:p>
                      <a:pPr algn="ctr"/>
                      <a:r>
                        <a:rPr lang="es-MX" dirty="0" smtClean="0">
                          <a:latin typeface="Calibri" panose="020F0502020204030204" pitchFamily="34" charset="0"/>
                        </a:rPr>
                        <a:t>10</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5</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15</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7</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6</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18</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3</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34846024"/>
                  </a:ext>
                </a:extLst>
              </a:tr>
              <a:tr h="370840">
                <a:tc>
                  <a:txBody>
                    <a:bodyPr/>
                    <a:lstStyle/>
                    <a:p>
                      <a:pPr algn="ctr"/>
                      <a:r>
                        <a:rPr lang="es-MX" b="1" dirty="0" err="1" smtClean="0">
                          <a:solidFill>
                            <a:schemeClr val="bg1"/>
                          </a:solidFill>
                          <a:latin typeface="Calibri" panose="020F0502020204030204" pitchFamily="34" charset="0"/>
                        </a:rPr>
                        <a:t>Weight</a:t>
                      </a:r>
                      <a:r>
                        <a:rPr lang="es-MX" b="1" dirty="0" smtClean="0">
                          <a:solidFill>
                            <a:schemeClr val="bg1"/>
                          </a:solidFill>
                          <a:latin typeface="Calibri" panose="020F0502020204030204" pitchFamily="34" charset="0"/>
                        </a:rPr>
                        <a:t>(kg)</a:t>
                      </a:r>
                      <a:endParaRPr lang="es-MX" b="1" dirty="0">
                        <a:solidFill>
                          <a:schemeClr val="bg1"/>
                        </a:solidFill>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lumMod val="50000"/>
                      </a:schemeClr>
                    </a:solidFill>
                  </a:tcPr>
                </a:tc>
                <a:tc>
                  <a:txBody>
                    <a:bodyPr/>
                    <a:lstStyle/>
                    <a:p>
                      <a:pPr algn="ctr"/>
                      <a:r>
                        <a:rPr lang="es-MX" dirty="0" smtClean="0">
                          <a:latin typeface="Calibri" panose="020F0502020204030204" pitchFamily="34" charset="0"/>
                        </a:rPr>
                        <a:t>2</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3</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5</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7</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1</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4</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1</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246590784"/>
                  </a:ext>
                </a:extLst>
              </a:tr>
              <a:tr h="370840">
                <a:tc>
                  <a:txBody>
                    <a:bodyPr/>
                    <a:lstStyle/>
                    <a:p>
                      <a:pPr algn="ctr"/>
                      <a:r>
                        <a:rPr lang="es-MX" b="1" dirty="0" smtClean="0">
                          <a:solidFill>
                            <a:schemeClr val="bg1"/>
                          </a:solidFill>
                          <a:latin typeface="Calibri" panose="020F0502020204030204" pitchFamily="34" charset="0"/>
                        </a:rPr>
                        <a:t>PW</a:t>
                      </a:r>
                      <a:endParaRPr lang="es-MX" b="1" dirty="0">
                        <a:solidFill>
                          <a:schemeClr val="bg1"/>
                        </a:solidFill>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lumMod val="50000"/>
                      </a:schemeClr>
                    </a:solidFill>
                  </a:tcPr>
                </a:tc>
                <a:tc>
                  <a:txBody>
                    <a:bodyPr/>
                    <a:lstStyle/>
                    <a:p>
                      <a:pPr algn="ctr"/>
                      <a:r>
                        <a:rPr lang="es-MX" dirty="0" smtClean="0">
                          <a:latin typeface="Calibri" panose="020F0502020204030204" pitchFamily="34" charset="0"/>
                        </a:rPr>
                        <a:t>5</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1.6</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3</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1</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6</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4.5</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s-MX" dirty="0" smtClean="0">
                          <a:latin typeface="Calibri" panose="020F0502020204030204" pitchFamily="34" charset="0"/>
                        </a:rPr>
                        <a:t>3</a:t>
                      </a:r>
                      <a:endParaRPr lang="es-MX" dirty="0">
                        <a:latin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383891134"/>
                  </a:ext>
                </a:extLst>
              </a:tr>
            </a:tbl>
          </a:graphicData>
        </a:graphic>
      </p:graphicFrame>
      <p:sp>
        <p:nvSpPr>
          <p:cNvPr id="5" name="Content Placeholder 4"/>
          <p:cNvSpPr>
            <a:spLocks noGrp="1"/>
          </p:cNvSpPr>
          <p:nvPr>
            <p:ph idx="1"/>
          </p:nvPr>
        </p:nvSpPr>
        <p:spPr>
          <a:xfrm>
            <a:off x="334963" y="2925134"/>
            <a:ext cx="11649075" cy="568694"/>
          </a:xfrm>
        </p:spPr>
        <p:txBody>
          <a:bodyPr/>
          <a:lstStyle/>
          <a:p>
            <a:r>
              <a:rPr lang="es-MX" dirty="0" err="1" smtClean="0"/>
              <a:t>Build</a:t>
            </a:r>
            <a:r>
              <a:rPr lang="es-MX" dirty="0" smtClean="0"/>
              <a:t> a </a:t>
            </a:r>
            <a:r>
              <a:rPr lang="es-MX" dirty="0" err="1" smtClean="0"/>
              <a:t>feasible</a:t>
            </a:r>
            <a:r>
              <a:rPr lang="es-MX" dirty="0" smtClean="0"/>
              <a:t> </a:t>
            </a:r>
            <a:r>
              <a:rPr lang="es-MX" dirty="0" err="1" smtClean="0"/>
              <a:t>solution</a:t>
            </a:r>
            <a:r>
              <a:rPr lang="es-MX" dirty="0" smtClean="0"/>
              <a:t>, </a:t>
            </a:r>
            <a:r>
              <a:rPr lang="es-MX" dirty="0" err="1" smtClean="0"/>
              <a:t>assign</a:t>
            </a:r>
            <a:r>
              <a:rPr lang="es-MX" dirty="0" smtClean="0"/>
              <a:t> </a:t>
            </a:r>
            <a:r>
              <a:rPr lang="es-MX" dirty="0" err="1" smtClean="0"/>
              <a:t>elements</a:t>
            </a:r>
            <a:r>
              <a:rPr lang="es-MX" dirty="0" smtClean="0"/>
              <a:t> </a:t>
            </a:r>
            <a:r>
              <a:rPr lang="es-MX" dirty="0" err="1" smtClean="0"/>
              <a:t>according</a:t>
            </a:r>
            <a:r>
              <a:rPr lang="es-MX" dirty="0" smtClean="0"/>
              <a:t> to PW</a:t>
            </a:r>
          </a:p>
          <a:p>
            <a:endParaRPr lang="es-MX" dirty="0"/>
          </a:p>
        </p:txBody>
      </p:sp>
      <p:pic>
        <p:nvPicPr>
          <p:cNvPr id="7" name="Picture 6"/>
          <p:cNvPicPr>
            <a:picLocks noChangeAspect="1"/>
          </p:cNvPicPr>
          <p:nvPr/>
        </p:nvPicPr>
        <p:blipFill>
          <a:blip r:embed="rId2"/>
          <a:stretch>
            <a:fillRect/>
          </a:stretch>
        </p:blipFill>
        <p:spPr>
          <a:xfrm>
            <a:off x="1841204" y="3761331"/>
            <a:ext cx="7390476" cy="2638095"/>
          </a:xfrm>
          <a:prstGeom prst="rect">
            <a:avLst/>
          </a:prstGeom>
        </p:spPr>
      </p:pic>
      <p:sp>
        <p:nvSpPr>
          <p:cNvPr id="8" name="Right Arrow 7"/>
          <p:cNvSpPr/>
          <p:nvPr/>
        </p:nvSpPr>
        <p:spPr>
          <a:xfrm>
            <a:off x="1458794" y="5732060"/>
            <a:ext cx="8270543" cy="989461"/>
          </a:xfrm>
          <a:prstGeom prst="rightArrow">
            <a:avLst/>
          </a:prstGeom>
          <a:solidFill>
            <a:srgbClr val="FFFF00">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9" name="TextBox 8"/>
          <p:cNvSpPr txBox="1"/>
          <p:nvPr/>
        </p:nvSpPr>
        <p:spPr>
          <a:xfrm>
            <a:off x="9729337" y="6042124"/>
            <a:ext cx="2133600" cy="646331"/>
          </a:xfrm>
          <a:prstGeom prst="rect">
            <a:avLst/>
          </a:prstGeom>
          <a:noFill/>
        </p:spPr>
        <p:txBody>
          <a:bodyPr wrap="square" rtlCol="0">
            <a:spAutoFit/>
          </a:bodyPr>
          <a:lstStyle/>
          <a:p>
            <a:r>
              <a:rPr lang="es-MX" dirty="0" err="1" smtClean="0"/>
              <a:t>Greedy</a:t>
            </a:r>
            <a:r>
              <a:rPr lang="es-MX" dirty="0" smtClean="0"/>
              <a:t> </a:t>
            </a:r>
            <a:r>
              <a:rPr lang="es-MX" dirty="0" err="1" smtClean="0"/>
              <a:t>solution</a:t>
            </a:r>
            <a:endParaRPr lang="es-MX" dirty="0" smtClean="0"/>
          </a:p>
          <a:p>
            <a:r>
              <a:rPr lang="es-MX" dirty="0" err="1" smtClean="0"/>
              <a:t>Profit</a:t>
            </a:r>
            <a:r>
              <a:rPr lang="es-MX" dirty="0" smtClean="0"/>
              <a:t>=52</a:t>
            </a:r>
            <a:endParaRPr lang="es-MX" dirty="0"/>
          </a:p>
        </p:txBody>
      </p:sp>
    </p:spTree>
    <p:extLst>
      <p:ext uri="{BB962C8B-B14F-4D97-AF65-F5344CB8AC3E}">
        <p14:creationId xmlns:p14="http://schemas.microsoft.com/office/powerpoint/2010/main" val="2880458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MX" dirty="0" smtClean="0"/>
              <a:t>Local </a:t>
            </a:r>
            <a:r>
              <a:rPr lang="es-MX" dirty="0" err="1" smtClean="0"/>
              <a:t>search</a:t>
            </a:r>
            <a:r>
              <a:rPr lang="es-MX" dirty="0" smtClean="0"/>
              <a:t>: Strategy 1</a:t>
            </a:r>
            <a:endParaRPr lang="es-MX" dirty="0"/>
          </a:p>
        </p:txBody>
      </p:sp>
      <p:sp>
        <p:nvSpPr>
          <p:cNvPr id="7" name="Content Placeholder 6"/>
          <p:cNvSpPr>
            <a:spLocks noGrp="1"/>
          </p:cNvSpPr>
          <p:nvPr>
            <p:ph idx="1"/>
          </p:nvPr>
        </p:nvSpPr>
        <p:spPr/>
        <p:txBody>
          <a:bodyPr/>
          <a:lstStyle/>
          <a:p>
            <a:r>
              <a:rPr lang="es-MX" dirty="0" smtClean="0"/>
              <a:t>Local </a:t>
            </a:r>
            <a:r>
              <a:rPr lang="es-MX" dirty="0" err="1" smtClean="0"/>
              <a:t>search</a:t>
            </a:r>
            <a:r>
              <a:rPr lang="es-MX" dirty="0" smtClean="0"/>
              <a:t>: </a:t>
            </a:r>
            <a:r>
              <a:rPr lang="es-MX" sz="2400" dirty="0" err="1" smtClean="0"/>
              <a:t>From</a:t>
            </a:r>
            <a:r>
              <a:rPr lang="es-MX" sz="2400" dirty="0" smtClean="0"/>
              <a:t> </a:t>
            </a:r>
            <a:r>
              <a:rPr lang="es-MX" sz="2400" dirty="0" err="1" smtClean="0"/>
              <a:t>feasible</a:t>
            </a:r>
            <a:r>
              <a:rPr lang="es-MX" sz="2400" dirty="0" smtClean="0"/>
              <a:t> </a:t>
            </a:r>
            <a:r>
              <a:rPr lang="es-MX" sz="2400" dirty="0" err="1" smtClean="0"/>
              <a:t>solution</a:t>
            </a:r>
            <a:r>
              <a:rPr lang="es-MX" sz="2400" dirty="0" smtClean="0"/>
              <a:t>, </a:t>
            </a:r>
            <a:r>
              <a:rPr lang="es-MX" sz="2400" dirty="0" err="1" smtClean="0"/>
              <a:t>search</a:t>
            </a:r>
            <a:r>
              <a:rPr lang="es-MX" sz="2400" dirty="0" smtClean="0"/>
              <a:t> </a:t>
            </a:r>
            <a:r>
              <a:rPr lang="es-MX" sz="2400" dirty="0" err="1" smtClean="0"/>
              <a:t>pairs</a:t>
            </a:r>
            <a:r>
              <a:rPr lang="es-MX" sz="2400" dirty="0" smtClean="0"/>
              <a:t> 1-0 </a:t>
            </a:r>
            <a:r>
              <a:rPr lang="es-MX" sz="2400" dirty="0" err="1" smtClean="0"/>
              <a:t>or</a:t>
            </a:r>
            <a:r>
              <a:rPr lang="es-MX" sz="2400" dirty="0" smtClean="0"/>
              <a:t> 0-1 </a:t>
            </a:r>
            <a:r>
              <a:rPr lang="es-MX" sz="2400" dirty="0" err="1" smtClean="0"/>
              <a:t>only</a:t>
            </a:r>
            <a:r>
              <a:rPr lang="es-MX" sz="2400" dirty="0" smtClean="0"/>
              <a:t> </a:t>
            </a:r>
            <a:r>
              <a:rPr lang="es-MX" sz="2400" dirty="0" err="1" smtClean="0"/>
              <a:t>one</a:t>
            </a:r>
            <a:r>
              <a:rPr lang="es-MX" sz="2400" dirty="0" smtClean="0"/>
              <a:t> </a:t>
            </a:r>
            <a:r>
              <a:rPr lang="es-MX" sz="2400" dirty="0" err="1" smtClean="0"/>
              <a:t>step</a:t>
            </a:r>
            <a:r>
              <a:rPr lang="es-MX" sz="2400" dirty="0" smtClean="0"/>
              <a:t> a head and </a:t>
            </a:r>
            <a:r>
              <a:rPr lang="es-MX" sz="2400" dirty="0" err="1" smtClean="0"/>
              <a:t>change</a:t>
            </a:r>
            <a:r>
              <a:rPr lang="es-MX" sz="2400" dirty="0" smtClean="0"/>
              <a:t> </a:t>
            </a:r>
            <a:r>
              <a:rPr lang="es-MX" sz="2400" dirty="0" err="1" smtClean="0"/>
              <a:t>their</a:t>
            </a:r>
            <a:r>
              <a:rPr lang="es-MX" sz="2400" dirty="0" smtClean="0"/>
              <a:t> </a:t>
            </a:r>
            <a:r>
              <a:rPr lang="es-MX" sz="2400" dirty="0" err="1" smtClean="0"/>
              <a:t>values</a:t>
            </a:r>
            <a:r>
              <a:rPr lang="es-MX" sz="2400" dirty="0" smtClean="0"/>
              <a:t>,  </a:t>
            </a:r>
            <a:r>
              <a:rPr lang="es-MX" sz="2400" dirty="0" err="1" smtClean="0"/>
              <a:t>then</a:t>
            </a:r>
            <a:r>
              <a:rPr lang="es-MX" sz="2400" dirty="0" smtClean="0"/>
              <a:t> </a:t>
            </a:r>
            <a:r>
              <a:rPr lang="es-MX" sz="2400" dirty="0" err="1" smtClean="0"/>
              <a:t>evaluate</a:t>
            </a:r>
            <a:endParaRPr lang="es-MX" sz="2400" dirty="0" smtClean="0"/>
          </a:p>
          <a:p>
            <a:endParaRPr lang="es-MX" dirty="0"/>
          </a:p>
          <a:p>
            <a:endParaRPr lang="es-MX" dirty="0" smtClean="0"/>
          </a:p>
        </p:txBody>
      </p:sp>
      <p:pic>
        <p:nvPicPr>
          <p:cNvPr id="8" name="Picture 7"/>
          <p:cNvPicPr>
            <a:picLocks noChangeAspect="1"/>
          </p:cNvPicPr>
          <p:nvPr/>
        </p:nvPicPr>
        <p:blipFill>
          <a:blip r:embed="rId2"/>
          <a:stretch>
            <a:fillRect/>
          </a:stretch>
        </p:blipFill>
        <p:spPr>
          <a:xfrm>
            <a:off x="2978353" y="3663818"/>
            <a:ext cx="6885714" cy="1533333"/>
          </a:xfrm>
          <a:prstGeom prst="rect">
            <a:avLst/>
          </a:prstGeom>
        </p:spPr>
      </p:pic>
      <p:pic>
        <p:nvPicPr>
          <p:cNvPr id="10" name="Picture 9"/>
          <p:cNvPicPr>
            <a:picLocks noChangeAspect="1"/>
          </p:cNvPicPr>
          <p:nvPr/>
        </p:nvPicPr>
        <p:blipFill>
          <a:blip r:embed="rId3"/>
          <a:stretch>
            <a:fillRect/>
          </a:stretch>
        </p:blipFill>
        <p:spPr>
          <a:xfrm>
            <a:off x="2853621" y="2494956"/>
            <a:ext cx="6885714" cy="619048"/>
          </a:xfrm>
          <a:prstGeom prst="rect">
            <a:avLst/>
          </a:prstGeom>
        </p:spPr>
      </p:pic>
    </p:spTree>
    <p:extLst>
      <p:ext uri="{BB962C8B-B14F-4D97-AF65-F5344CB8AC3E}">
        <p14:creationId xmlns:p14="http://schemas.microsoft.com/office/powerpoint/2010/main" val="1581339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Local </a:t>
            </a:r>
            <a:r>
              <a:rPr lang="es-MX" dirty="0" err="1" smtClean="0"/>
              <a:t>search</a:t>
            </a:r>
            <a:r>
              <a:rPr lang="es-MX" dirty="0" smtClean="0"/>
              <a:t>: Strategy 2</a:t>
            </a:r>
            <a:endParaRPr lang="es-MX" dirty="0"/>
          </a:p>
        </p:txBody>
      </p:sp>
      <p:sp>
        <p:nvSpPr>
          <p:cNvPr id="3" name="Content Placeholder 2"/>
          <p:cNvSpPr>
            <a:spLocks noGrp="1"/>
          </p:cNvSpPr>
          <p:nvPr>
            <p:ph idx="1"/>
          </p:nvPr>
        </p:nvSpPr>
        <p:spPr/>
        <p:txBody>
          <a:bodyPr/>
          <a:lstStyle/>
          <a:p>
            <a:r>
              <a:rPr lang="es-MX" dirty="0"/>
              <a:t>Local </a:t>
            </a:r>
            <a:r>
              <a:rPr lang="es-MX" dirty="0" err="1"/>
              <a:t>search</a:t>
            </a:r>
            <a:r>
              <a:rPr lang="es-MX" dirty="0"/>
              <a:t>: </a:t>
            </a:r>
            <a:r>
              <a:rPr lang="es-MX" sz="2400" dirty="0" err="1"/>
              <a:t>From</a:t>
            </a:r>
            <a:r>
              <a:rPr lang="es-MX" sz="2400" dirty="0"/>
              <a:t> </a:t>
            </a:r>
            <a:r>
              <a:rPr lang="es-MX" sz="2400" dirty="0" err="1"/>
              <a:t>feasible</a:t>
            </a:r>
            <a:r>
              <a:rPr lang="es-MX" sz="2400" dirty="0"/>
              <a:t> </a:t>
            </a:r>
            <a:r>
              <a:rPr lang="es-MX" sz="2400" dirty="0" err="1"/>
              <a:t>solution</a:t>
            </a:r>
            <a:r>
              <a:rPr lang="es-MX" sz="2400" dirty="0"/>
              <a:t>, </a:t>
            </a:r>
            <a:r>
              <a:rPr lang="es-MX" sz="2400" dirty="0" err="1"/>
              <a:t>search</a:t>
            </a:r>
            <a:r>
              <a:rPr lang="es-MX" sz="2400" dirty="0"/>
              <a:t> </a:t>
            </a:r>
            <a:r>
              <a:rPr lang="es-MX" sz="2400" dirty="0" err="1"/>
              <a:t>pairs</a:t>
            </a:r>
            <a:r>
              <a:rPr lang="es-MX" sz="2400" dirty="0"/>
              <a:t> 1-0 </a:t>
            </a:r>
            <a:r>
              <a:rPr lang="es-MX" sz="2400" dirty="0" err="1"/>
              <a:t>or</a:t>
            </a:r>
            <a:r>
              <a:rPr lang="es-MX" sz="2400" dirty="0"/>
              <a:t> 0-1 in </a:t>
            </a:r>
            <a:r>
              <a:rPr lang="es-MX" sz="2400" dirty="0" err="1"/>
              <a:t>the</a:t>
            </a:r>
            <a:r>
              <a:rPr lang="es-MX" sz="2400" dirty="0"/>
              <a:t> </a:t>
            </a:r>
            <a:r>
              <a:rPr lang="es-MX" sz="2400" dirty="0" err="1"/>
              <a:t>whole</a:t>
            </a:r>
            <a:r>
              <a:rPr lang="es-MX" sz="2400" dirty="0"/>
              <a:t> </a:t>
            </a:r>
            <a:r>
              <a:rPr lang="es-MX" sz="2400" dirty="0" err="1"/>
              <a:t>neighborhood</a:t>
            </a:r>
            <a:r>
              <a:rPr lang="es-MX" sz="2400" dirty="0"/>
              <a:t>, and </a:t>
            </a:r>
            <a:r>
              <a:rPr lang="es-MX" sz="2400" dirty="0" err="1"/>
              <a:t>change</a:t>
            </a:r>
            <a:r>
              <a:rPr lang="es-MX" sz="2400" dirty="0"/>
              <a:t> </a:t>
            </a:r>
            <a:r>
              <a:rPr lang="es-MX" sz="2400" dirty="0" err="1"/>
              <a:t>the</a:t>
            </a:r>
            <a:r>
              <a:rPr lang="es-MX" sz="2400" dirty="0"/>
              <a:t> </a:t>
            </a:r>
            <a:r>
              <a:rPr lang="es-MX" sz="2400" dirty="0" err="1"/>
              <a:t>values</a:t>
            </a:r>
            <a:r>
              <a:rPr lang="es-MX" sz="2400" dirty="0"/>
              <a:t>, </a:t>
            </a:r>
            <a:r>
              <a:rPr lang="es-MX" sz="2400" dirty="0" err="1"/>
              <a:t>then</a:t>
            </a:r>
            <a:r>
              <a:rPr lang="es-MX" sz="2400" dirty="0"/>
              <a:t> </a:t>
            </a:r>
            <a:r>
              <a:rPr lang="es-MX" sz="2400" dirty="0" err="1"/>
              <a:t>evaluate</a:t>
            </a:r>
            <a:endParaRPr lang="es-MX" sz="2400" dirty="0"/>
          </a:p>
          <a:p>
            <a:endParaRPr lang="es-MX" dirty="0"/>
          </a:p>
        </p:txBody>
      </p:sp>
      <p:pic>
        <p:nvPicPr>
          <p:cNvPr id="5" name="Picture 4"/>
          <p:cNvPicPr>
            <a:picLocks noChangeAspect="1"/>
          </p:cNvPicPr>
          <p:nvPr/>
        </p:nvPicPr>
        <p:blipFill>
          <a:blip r:embed="rId2"/>
          <a:stretch>
            <a:fillRect/>
          </a:stretch>
        </p:blipFill>
        <p:spPr>
          <a:xfrm>
            <a:off x="2432706" y="3201181"/>
            <a:ext cx="6885714" cy="3361905"/>
          </a:xfrm>
          <a:prstGeom prst="rect">
            <a:avLst/>
          </a:prstGeom>
        </p:spPr>
      </p:pic>
      <p:pic>
        <p:nvPicPr>
          <p:cNvPr id="6" name="Picture 5"/>
          <p:cNvPicPr>
            <a:picLocks noChangeAspect="1"/>
          </p:cNvPicPr>
          <p:nvPr/>
        </p:nvPicPr>
        <p:blipFill>
          <a:blip r:embed="rId3"/>
          <a:stretch>
            <a:fillRect/>
          </a:stretch>
        </p:blipFill>
        <p:spPr>
          <a:xfrm>
            <a:off x="2432706" y="2451413"/>
            <a:ext cx="6885714" cy="619048"/>
          </a:xfrm>
          <a:prstGeom prst="rect">
            <a:avLst/>
          </a:prstGeom>
        </p:spPr>
      </p:pic>
    </p:spTree>
    <p:extLst>
      <p:ext uri="{BB962C8B-B14F-4D97-AF65-F5344CB8AC3E}">
        <p14:creationId xmlns:p14="http://schemas.microsoft.com/office/powerpoint/2010/main" val="3250704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Solution</a:t>
            </a:r>
            <a:endParaRPr lang="es-MX" dirty="0"/>
          </a:p>
        </p:txBody>
      </p:sp>
      <p:sp>
        <p:nvSpPr>
          <p:cNvPr id="6" name="Content Placeholder 5"/>
          <p:cNvSpPr>
            <a:spLocks noGrp="1"/>
          </p:cNvSpPr>
          <p:nvPr>
            <p:ph idx="1"/>
          </p:nvPr>
        </p:nvSpPr>
        <p:spPr/>
        <p:txBody>
          <a:bodyPr/>
          <a:lstStyle/>
          <a:p>
            <a:endParaRPr lang="es-MX" dirty="0" smtClean="0"/>
          </a:p>
          <a:p>
            <a:endParaRPr lang="es-MX" dirty="0"/>
          </a:p>
          <a:p>
            <a:endParaRPr lang="es-MX" dirty="0" smtClean="0"/>
          </a:p>
          <a:p>
            <a:pPr marL="457200" indent="-457200">
              <a:buFont typeface="Arial" panose="020B0604020202020204" pitchFamily="34" charset="0"/>
              <a:buChar char="•"/>
            </a:pPr>
            <a:r>
              <a:rPr lang="es-MX" dirty="0" err="1" smtClean="0"/>
              <a:t>Conclusions</a:t>
            </a:r>
            <a:r>
              <a:rPr lang="es-MX" dirty="0" smtClean="0"/>
              <a:t>:</a:t>
            </a:r>
          </a:p>
          <a:p>
            <a:pPr marL="457200" indent="-457200">
              <a:buFont typeface="Arial" panose="020B0604020202020204" pitchFamily="34" charset="0"/>
              <a:buChar char="•"/>
            </a:pPr>
            <a:r>
              <a:rPr lang="es-MX" dirty="0" err="1" smtClean="0"/>
              <a:t>Strategies</a:t>
            </a:r>
            <a:r>
              <a:rPr lang="es-MX" dirty="0" smtClean="0"/>
              <a:t> </a:t>
            </a:r>
            <a:r>
              <a:rPr lang="es-MX" dirty="0" err="1" smtClean="0"/>
              <a:t>for</a:t>
            </a:r>
            <a:r>
              <a:rPr lang="es-MX" dirty="0" smtClean="0"/>
              <a:t> fitness </a:t>
            </a:r>
            <a:r>
              <a:rPr lang="es-MX" dirty="0" err="1" smtClean="0"/>
              <a:t>function</a:t>
            </a:r>
            <a:r>
              <a:rPr lang="es-MX" dirty="0" smtClean="0"/>
              <a:t> and local </a:t>
            </a:r>
            <a:r>
              <a:rPr lang="es-MX" dirty="0" err="1" smtClean="0"/>
              <a:t>search</a:t>
            </a:r>
            <a:r>
              <a:rPr lang="es-MX" dirty="0" smtClean="0"/>
              <a:t> </a:t>
            </a:r>
            <a:r>
              <a:rPr lang="es-MX" dirty="0" err="1" smtClean="0"/>
              <a:t>make</a:t>
            </a:r>
            <a:r>
              <a:rPr lang="es-MX" dirty="0" smtClean="0"/>
              <a:t> </a:t>
            </a:r>
            <a:r>
              <a:rPr lang="es-MX" dirty="0" err="1" smtClean="0"/>
              <a:t>the</a:t>
            </a:r>
            <a:r>
              <a:rPr lang="es-MX" dirty="0" smtClean="0"/>
              <a:t> </a:t>
            </a:r>
            <a:r>
              <a:rPr lang="es-MX" dirty="0" err="1" smtClean="0"/>
              <a:t>difference</a:t>
            </a:r>
            <a:r>
              <a:rPr lang="es-MX" dirty="0" smtClean="0"/>
              <a:t> in </a:t>
            </a:r>
            <a:r>
              <a:rPr lang="es-MX" dirty="0" err="1" smtClean="0"/>
              <a:t>the</a:t>
            </a:r>
            <a:r>
              <a:rPr lang="es-MX" dirty="0" smtClean="0"/>
              <a:t> </a:t>
            </a:r>
            <a:r>
              <a:rPr lang="es-MX" dirty="0" err="1" smtClean="0"/>
              <a:t>quality</a:t>
            </a:r>
            <a:r>
              <a:rPr lang="es-MX" dirty="0" smtClean="0"/>
              <a:t> of </a:t>
            </a:r>
            <a:r>
              <a:rPr lang="es-MX" dirty="0" err="1" smtClean="0"/>
              <a:t>the</a:t>
            </a:r>
            <a:r>
              <a:rPr lang="es-MX" dirty="0" smtClean="0"/>
              <a:t> </a:t>
            </a:r>
            <a:r>
              <a:rPr lang="es-MX" dirty="0" err="1" smtClean="0"/>
              <a:t>solution</a:t>
            </a:r>
            <a:endParaRPr lang="es-MX" dirty="0" smtClean="0"/>
          </a:p>
        </p:txBody>
      </p:sp>
      <p:pic>
        <p:nvPicPr>
          <p:cNvPr id="5" name="Picture 4"/>
          <p:cNvPicPr>
            <a:picLocks noChangeAspect="1"/>
          </p:cNvPicPr>
          <p:nvPr/>
        </p:nvPicPr>
        <p:blipFill>
          <a:blip r:embed="rId2"/>
          <a:stretch>
            <a:fillRect/>
          </a:stretch>
        </p:blipFill>
        <p:spPr>
          <a:xfrm>
            <a:off x="1462971" y="1646295"/>
            <a:ext cx="9149545" cy="1227533"/>
          </a:xfrm>
          <a:prstGeom prst="rect">
            <a:avLst/>
          </a:prstGeom>
        </p:spPr>
      </p:pic>
    </p:spTree>
    <p:extLst>
      <p:ext uri="{BB962C8B-B14F-4D97-AF65-F5344CB8AC3E}">
        <p14:creationId xmlns:p14="http://schemas.microsoft.com/office/powerpoint/2010/main" val="2658588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92023" y="2038475"/>
            <a:ext cx="2228850" cy="120015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SOLUTION METHOD</a:t>
            </a:r>
          </a:p>
        </p:txBody>
      </p:sp>
      <p:sp>
        <p:nvSpPr>
          <p:cNvPr id="8195" name="TextBox 5"/>
          <p:cNvSpPr txBox="1">
            <a:spLocks noChangeArrowheads="1"/>
          </p:cNvSpPr>
          <p:nvPr/>
        </p:nvSpPr>
        <p:spPr bwMode="auto">
          <a:xfrm>
            <a:off x="796413" y="1771650"/>
            <a:ext cx="409943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14313" indent="-2143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s-MX" dirty="0"/>
              <a:t>Tasks (</a:t>
            </a:r>
            <a:r>
              <a:rPr lang="en-US" altLang="es-MX" dirty="0" err="1"/>
              <a:t>i</a:t>
            </a:r>
            <a:r>
              <a:rPr lang="en-US" altLang="es-MX" dirty="0"/>
              <a:t>)</a:t>
            </a:r>
          </a:p>
          <a:p>
            <a:pPr eaLnBrk="1" hangingPunct="1">
              <a:buFont typeface="Arial" panose="020B0604020202020204" pitchFamily="34" charset="0"/>
              <a:buChar char="•"/>
            </a:pPr>
            <a:r>
              <a:rPr lang="en-US" altLang="es-MX" dirty="0"/>
              <a:t>Machines (m)</a:t>
            </a:r>
          </a:p>
          <a:p>
            <a:pPr eaLnBrk="1" hangingPunct="1">
              <a:buFont typeface="Arial" panose="020B0604020202020204" pitchFamily="34" charset="0"/>
              <a:buChar char="•"/>
            </a:pPr>
            <a:r>
              <a:rPr lang="en-US" altLang="es-MX" dirty="0"/>
              <a:t>Stages (k )</a:t>
            </a:r>
          </a:p>
          <a:p>
            <a:pPr eaLnBrk="1" hangingPunct="1">
              <a:buFont typeface="Arial" panose="020B0604020202020204" pitchFamily="34" charset="0"/>
              <a:buChar char="•"/>
            </a:pPr>
            <a:r>
              <a:rPr lang="en-US" altLang="es-MX" dirty="0"/>
              <a:t>Processing time</a:t>
            </a:r>
          </a:p>
          <a:p>
            <a:pPr eaLnBrk="1" hangingPunct="1">
              <a:buFont typeface="Arial" panose="020B0604020202020204" pitchFamily="34" charset="0"/>
              <a:buChar char="•"/>
            </a:pPr>
            <a:r>
              <a:rPr lang="en-US" altLang="es-MX" dirty="0"/>
              <a:t>Set up time</a:t>
            </a:r>
          </a:p>
          <a:p>
            <a:pPr eaLnBrk="1" hangingPunct="1">
              <a:buFont typeface="Arial" panose="020B0604020202020204" pitchFamily="34" charset="0"/>
              <a:buChar char="•"/>
            </a:pPr>
            <a:r>
              <a:rPr lang="en-US" altLang="es-MX" dirty="0"/>
              <a:t>Delivery time</a:t>
            </a:r>
          </a:p>
          <a:p>
            <a:pPr eaLnBrk="1" hangingPunct="1">
              <a:buFont typeface="Arial" panose="020B0604020202020204" pitchFamily="34" charset="0"/>
              <a:buChar char="•"/>
            </a:pPr>
            <a:r>
              <a:rPr lang="en-US" altLang="es-MX" dirty="0"/>
              <a:t>Precedence relationship between task</a:t>
            </a:r>
          </a:p>
        </p:txBody>
      </p:sp>
      <p:sp>
        <p:nvSpPr>
          <p:cNvPr id="8196" name="TextBox 7"/>
          <p:cNvSpPr txBox="1">
            <a:spLocks noChangeArrowheads="1"/>
          </p:cNvSpPr>
          <p:nvPr/>
        </p:nvSpPr>
        <p:spPr bwMode="auto">
          <a:xfrm>
            <a:off x="2895600" y="1371600"/>
            <a:ext cx="1485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s-MX" b="1"/>
              <a:t>INPUTS</a:t>
            </a:r>
          </a:p>
        </p:txBody>
      </p:sp>
      <p:sp>
        <p:nvSpPr>
          <p:cNvPr id="8197" name="TextBox 8"/>
          <p:cNvSpPr txBox="1">
            <a:spLocks noChangeArrowheads="1"/>
          </p:cNvSpPr>
          <p:nvPr/>
        </p:nvSpPr>
        <p:spPr bwMode="auto">
          <a:xfrm>
            <a:off x="4212202" y="4079974"/>
            <a:ext cx="6017341"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14313" indent="-214313">
              <a:defRPr>
                <a:solidFill>
                  <a:schemeClr val="tx1"/>
                </a:solidFill>
                <a:latin typeface="Arial" panose="020B0604020202020204" pitchFamily="34" charset="0"/>
                <a:ea typeface="MS PGothic" panose="020B0600070205080204" pitchFamily="34" charset="-128"/>
              </a:defRPr>
            </a:lvl1pPr>
            <a:lvl2pPr marL="557213" indent="-214313">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s-MX" sz="1500" dirty="0"/>
              <a:t>Assignment</a:t>
            </a:r>
          </a:p>
          <a:p>
            <a:pPr lvl="1" eaLnBrk="1" hangingPunct="1">
              <a:buFont typeface="Arial" panose="020B0604020202020204" pitchFamily="34" charset="0"/>
              <a:buChar char="•"/>
            </a:pPr>
            <a:r>
              <a:rPr lang="en-US" altLang="es-MX" dirty="0"/>
              <a:t>1 is a task is assigned to machine m</a:t>
            </a:r>
            <a:endParaRPr lang="en-US" altLang="es-MX" i="1" dirty="0"/>
          </a:p>
          <a:p>
            <a:pPr lvl="1" eaLnBrk="1" hangingPunct="1">
              <a:buFont typeface="Arial" panose="020B0604020202020204" pitchFamily="34" charset="0"/>
              <a:buChar char="•"/>
            </a:pPr>
            <a:r>
              <a:rPr lang="en-US" altLang="es-MX" dirty="0"/>
              <a:t>0 </a:t>
            </a:r>
            <a:r>
              <a:rPr lang="en-US" altLang="es-MX" dirty="0" err="1"/>
              <a:t>otw</a:t>
            </a:r>
            <a:endParaRPr lang="en-US" altLang="es-MX" dirty="0"/>
          </a:p>
          <a:p>
            <a:pPr eaLnBrk="1" hangingPunct="1">
              <a:buFont typeface="Arial" panose="020B0604020202020204" pitchFamily="34" charset="0"/>
              <a:buChar char="•"/>
            </a:pPr>
            <a:r>
              <a:rPr lang="en-US" altLang="es-MX" sz="1500" dirty="0"/>
              <a:t>Sequence</a:t>
            </a:r>
          </a:p>
          <a:p>
            <a:pPr lvl="1" eaLnBrk="1" hangingPunct="1">
              <a:buFont typeface="Arial" panose="020B0604020202020204" pitchFamily="34" charset="0"/>
              <a:buChar char="•"/>
            </a:pPr>
            <a:r>
              <a:rPr lang="en-US" altLang="es-MX" dirty="0"/>
              <a:t>1 if a task precede another task at specific stage</a:t>
            </a:r>
          </a:p>
          <a:p>
            <a:pPr lvl="1" eaLnBrk="1" hangingPunct="1">
              <a:buFont typeface="Arial" panose="020B0604020202020204" pitchFamily="34" charset="0"/>
              <a:buChar char="•"/>
            </a:pPr>
            <a:r>
              <a:rPr lang="en-US" altLang="es-MX" dirty="0"/>
              <a:t>0 </a:t>
            </a:r>
            <a:r>
              <a:rPr lang="en-US" altLang="es-MX" dirty="0" err="1"/>
              <a:t>otw</a:t>
            </a:r>
            <a:endParaRPr lang="en-US" altLang="es-MX" dirty="0"/>
          </a:p>
        </p:txBody>
      </p:sp>
      <p:sp>
        <p:nvSpPr>
          <p:cNvPr id="8198" name="TextBox 9"/>
          <p:cNvSpPr txBox="1">
            <a:spLocks noChangeArrowheads="1"/>
          </p:cNvSpPr>
          <p:nvPr/>
        </p:nvSpPr>
        <p:spPr bwMode="auto">
          <a:xfrm>
            <a:off x="4381500" y="3662177"/>
            <a:ext cx="23280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s-MX" b="1" dirty="0"/>
              <a:t>VARIABLES</a:t>
            </a:r>
          </a:p>
        </p:txBody>
      </p:sp>
      <p:sp>
        <p:nvSpPr>
          <p:cNvPr id="8199" name="TextBox 10"/>
          <p:cNvSpPr txBox="1">
            <a:spLocks noChangeArrowheads="1"/>
          </p:cNvSpPr>
          <p:nvPr/>
        </p:nvSpPr>
        <p:spPr bwMode="auto">
          <a:xfrm>
            <a:off x="7696200" y="1371600"/>
            <a:ext cx="1485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s-MX" b="1"/>
              <a:t>OUTPUTS</a:t>
            </a:r>
          </a:p>
        </p:txBody>
      </p:sp>
      <p:sp>
        <p:nvSpPr>
          <p:cNvPr id="8200" name="TextBox 11"/>
          <p:cNvSpPr txBox="1">
            <a:spLocks noChangeArrowheads="1"/>
          </p:cNvSpPr>
          <p:nvPr/>
        </p:nvSpPr>
        <p:spPr bwMode="auto">
          <a:xfrm>
            <a:off x="8177366" y="2038475"/>
            <a:ext cx="357709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14313" indent="-2143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s-MX" dirty="0" err="1"/>
              <a:t>Assigment</a:t>
            </a:r>
            <a:r>
              <a:rPr lang="en-US" altLang="es-MX" dirty="0"/>
              <a:t> of task in the machines for each stage</a:t>
            </a:r>
          </a:p>
          <a:p>
            <a:pPr eaLnBrk="1" hangingPunct="1">
              <a:buFont typeface="Arial" panose="020B0604020202020204" pitchFamily="34" charset="0"/>
              <a:buChar char="•"/>
            </a:pPr>
            <a:r>
              <a:rPr lang="en-US" altLang="es-MX" dirty="0"/>
              <a:t>Total </a:t>
            </a:r>
            <a:r>
              <a:rPr lang="en-US" altLang="es-MX" dirty="0" err="1"/>
              <a:t>makespan</a:t>
            </a:r>
            <a:endParaRPr lang="en-US" altLang="es-MX" dirty="0"/>
          </a:p>
        </p:txBody>
      </p:sp>
      <p:sp>
        <p:nvSpPr>
          <p:cNvPr id="13" name="Right Arrow 12"/>
          <p:cNvSpPr/>
          <p:nvPr/>
        </p:nvSpPr>
        <p:spPr>
          <a:xfrm>
            <a:off x="4374432" y="2286000"/>
            <a:ext cx="342900" cy="685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ight Arrow 13"/>
          <p:cNvSpPr/>
          <p:nvPr/>
        </p:nvSpPr>
        <p:spPr>
          <a:xfrm>
            <a:off x="7738293" y="2276005"/>
            <a:ext cx="342900" cy="685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s-MX" altLang="es-MX" smtClean="0"/>
              <a:t>Notation</a:t>
            </a:r>
          </a:p>
        </p:txBody>
      </p:sp>
      <p:sp>
        <p:nvSpPr>
          <p:cNvPr id="9219" name="Content Placeholder 2"/>
          <p:cNvSpPr>
            <a:spLocks noGrp="1"/>
          </p:cNvSpPr>
          <p:nvPr>
            <p:ph idx="1"/>
          </p:nvPr>
        </p:nvSpPr>
        <p:spPr/>
        <p:txBody>
          <a:bodyPr/>
          <a:lstStyle/>
          <a:p>
            <a:r>
              <a:rPr lang="es-MX" altLang="es-MX" sz="2800" smtClean="0"/>
              <a:t>Sets</a:t>
            </a:r>
          </a:p>
          <a:p>
            <a:pPr lvl="1"/>
            <a:r>
              <a:rPr lang="es-MX" altLang="es-MX" sz="2800" smtClean="0"/>
              <a:t>Jobs  {1,2,3,…,i,…,j,…,N}</a:t>
            </a:r>
          </a:p>
          <a:p>
            <a:pPr lvl="1"/>
            <a:r>
              <a:rPr lang="es-MX" altLang="es-MX" sz="2800" smtClean="0"/>
              <a:t>Machines {1,2,3,…,m,…,M}</a:t>
            </a:r>
          </a:p>
          <a:p>
            <a:pPr lvl="1"/>
            <a:r>
              <a:rPr lang="es-MX" altLang="es-MX" sz="2800" smtClean="0"/>
              <a:t>Stages  {1,2,3,…,k,…,K}</a:t>
            </a:r>
          </a:p>
          <a:p>
            <a:pPr lvl="1"/>
            <a:r>
              <a:rPr lang="es-MX" altLang="es-MX" sz="2800" smtClean="0"/>
              <a:t>M(k)  Machines per stage</a:t>
            </a:r>
          </a:p>
          <a:p>
            <a:r>
              <a:rPr lang="es-MX" altLang="es-MX" sz="2800" smtClean="0"/>
              <a:t>Parameters</a:t>
            </a:r>
          </a:p>
          <a:p>
            <a:pPr lvl="1"/>
            <a:r>
              <a:rPr lang="es-MX" altLang="es-MX" sz="2800" smtClean="0"/>
              <a:t>T</a:t>
            </a:r>
            <a:r>
              <a:rPr lang="es-MX" altLang="es-MX" sz="2800" baseline="-25000" smtClean="0"/>
              <a:t>im</a:t>
            </a:r>
            <a:r>
              <a:rPr lang="es-MX" altLang="es-MX" sz="2800" baseline="30000" smtClean="0"/>
              <a:t>p</a:t>
            </a:r>
            <a:r>
              <a:rPr lang="es-MX" altLang="es-MX" sz="2800" smtClean="0"/>
              <a:t> Process time</a:t>
            </a:r>
          </a:p>
          <a:p>
            <a:pPr lvl="1"/>
            <a:r>
              <a:rPr lang="es-MX" altLang="es-MX" sz="2800" smtClean="0"/>
              <a:t>T</a:t>
            </a:r>
            <a:r>
              <a:rPr lang="es-MX" altLang="es-MX" sz="2800" baseline="-25000" smtClean="0"/>
              <a:t>m</a:t>
            </a:r>
            <a:r>
              <a:rPr lang="es-MX" altLang="es-MX" sz="2800" baseline="30000" smtClean="0"/>
              <a:t>s </a:t>
            </a:r>
            <a:r>
              <a:rPr lang="es-MX" altLang="es-MX" sz="2800" smtClean="0"/>
              <a:t>Set-up time </a:t>
            </a:r>
          </a:p>
          <a:p>
            <a:pPr lvl="1"/>
            <a:r>
              <a:rPr lang="es-MX" altLang="es-MX" sz="2800" smtClean="0"/>
              <a:t>T</a:t>
            </a:r>
            <a:r>
              <a:rPr lang="es-MX" altLang="es-MX" sz="2800" baseline="-25000" smtClean="0"/>
              <a:t>i</a:t>
            </a:r>
            <a:r>
              <a:rPr lang="es-MX" altLang="es-MX" sz="2800" baseline="30000" smtClean="0"/>
              <a:t>d</a:t>
            </a:r>
            <a:r>
              <a:rPr lang="es-MX" altLang="es-MX" sz="2800" smtClean="0"/>
              <a:t> Due date</a:t>
            </a:r>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3412247848"/>
              </p:ext>
            </p:extLst>
          </p:nvPr>
        </p:nvGraphicFramePr>
        <p:xfrm>
          <a:off x="5394326" y="3408721"/>
          <a:ext cx="6561137" cy="949325"/>
        </p:xfrm>
        <a:graphic>
          <a:graphicData uri="http://schemas.openxmlformats.org/presentationml/2006/ole">
            <mc:AlternateContent xmlns:mc="http://schemas.openxmlformats.org/markup-compatibility/2006">
              <mc:Choice xmlns:v="urn:schemas-microsoft-com:vml" Requires="v">
                <p:oleObj spid="_x0000_s9252" name="Equation" r:id="rId3" imgW="3162240" imgH="457200" progId="Equation.3">
                  <p:embed/>
                </p:oleObj>
              </mc:Choice>
              <mc:Fallback>
                <p:oleObj name="Equation" r:id="rId3" imgW="3162240" imgH="457200" progId="Equation.3">
                  <p:embed/>
                  <p:pic>
                    <p:nvPicPr>
                      <p:cNvPr id="10243"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326" y="3408721"/>
                        <a:ext cx="6561137"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Content Placeholder 3"/>
          <p:cNvGraphicFramePr>
            <a:graphicFrameLocks noChangeAspect="1"/>
          </p:cNvGraphicFramePr>
          <p:nvPr>
            <p:extLst>
              <p:ext uri="{D42A27DB-BD31-4B8C-83A1-F6EECF244321}">
                <p14:modId xmlns:p14="http://schemas.microsoft.com/office/powerpoint/2010/main" val="1411211906"/>
              </p:ext>
            </p:extLst>
          </p:nvPr>
        </p:nvGraphicFramePr>
        <p:xfrm>
          <a:off x="5459413" y="2380021"/>
          <a:ext cx="5353050" cy="931863"/>
        </p:xfrm>
        <a:graphic>
          <a:graphicData uri="http://schemas.openxmlformats.org/presentationml/2006/ole">
            <mc:AlternateContent xmlns:mc="http://schemas.openxmlformats.org/markup-compatibility/2006">
              <mc:Choice xmlns:v="urn:schemas-microsoft-com:vml" Requires="v">
                <p:oleObj spid="_x0000_s9253" name="Equation" r:id="rId5" imgW="2628720" imgH="457200" progId="Equation.3">
                  <p:embed/>
                </p:oleObj>
              </mc:Choice>
              <mc:Fallback>
                <p:oleObj name="Equation" r:id="rId5" imgW="2628720" imgH="457200" progId="Equation.3">
                  <p:embed/>
                  <p:pic>
                    <p:nvPicPr>
                      <p:cNvPr id="10244" name="Content Placeholder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9413" y="2380021"/>
                        <a:ext cx="535305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6"/>
          <p:cNvSpPr txBox="1">
            <a:spLocks noChangeArrowheads="1"/>
          </p:cNvSpPr>
          <p:nvPr/>
        </p:nvSpPr>
        <p:spPr bwMode="auto">
          <a:xfrm>
            <a:off x="5726113" y="4780321"/>
            <a:ext cx="58293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s-MX" altLang="es-MX" sz="2100"/>
              <a:t>C</a:t>
            </a:r>
            <a:r>
              <a:rPr lang="es-MX" altLang="es-MX" sz="2100" baseline="-25000"/>
              <a:t>i</a:t>
            </a:r>
            <a:r>
              <a:rPr lang="es-MX" altLang="es-MX" sz="2100"/>
              <a:t>     Makespan </a:t>
            </a:r>
          </a:p>
        </p:txBody>
      </p:sp>
      <p:sp>
        <p:nvSpPr>
          <p:cNvPr id="7" name="Rectangle 2"/>
          <p:cNvSpPr>
            <a:spLocks noChangeArrowheads="1"/>
          </p:cNvSpPr>
          <p:nvPr/>
        </p:nvSpPr>
        <p:spPr bwMode="auto">
          <a:xfrm>
            <a:off x="7612063" y="4867634"/>
            <a:ext cx="34290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s-MX"/>
              <a:t>Is the distance in time that elapses from the start of work to the end</a:t>
            </a:r>
            <a:endParaRPr lang="es-MX" altLang="es-MX"/>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Content Placeholder 3"/>
          <p:cNvGraphicFramePr>
            <a:graphicFrameLocks noChangeAspect="1"/>
          </p:cNvGraphicFramePr>
          <p:nvPr>
            <p:extLst>
              <p:ext uri="{D42A27DB-BD31-4B8C-83A1-F6EECF244321}">
                <p14:modId xmlns:p14="http://schemas.microsoft.com/office/powerpoint/2010/main" val="3132819502"/>
              </p:ext>
            </p:extLst>
          </p:nvPr>
        </p:nvGraphicFramePr>
        <p:xfrm>
          <a:off x="293688" y="122238"/>
          <a:ext cx="5881687" cy="3867150"/>
        </p:xfrm>
        <a:graphic>
          <a:graphicData uri="http://schemas.openxmlformats.org/presentationml/2006/ole">
            <mc:AlternateContent xmlns:mc="http://schemas.openxmlformats.org/markup-compatibility/2006">
              <mc:Choice xmlns:v="urn:schemas-microsoft-com:vml" Requires="v">
                <p:oleObj spid="_x0000_s11303" name="Equation" r:id="rId3" imgW="2743200" imgH="1803240" progId="Equation.3">
                  <p:embed/>
                </p:oleObj>
              </mc:Choice>
              <mc:Fallback>
                <p:oleObj name="Equation" r:id="rId3" imgW="2743200" imgH="1803240" progId="Equation.3">
                  <p:embed/>
                  <p:pic>
                    <p:nvPicPr>
                      <p:cNvPr id="0" name="Content Placeholder 3"/>
                      <p:cNvPicPr>
                        <a:picLocks noChangeAspect="1" noChangeArrowheads="1"/>
                      </p:cNvPicPr>
                      <p:nvPr/>
                    </p:nvPicPr>
                    <p:blipFill>
                      <a:blip r:embed="rId4"/>
                      <a:srcRect/>
                      <a:stretch>
                        <a:fillRect/>
                      </a:stretch>
                    </p:blipFill>
                    <p:spPr bwMode="auto">
                      <a:xfrm>
                        <a:off x="293688" y="122238"/>
                        <a:ext cx="5881687"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Content Placeholder 3"/>
          <p:cNvGraphicFramePr>
            <a:graphicFrameLocks noChangeAspect="1"/>
          </p:cNvGraphicFramePr>
          <p:nvPr>
            <p:extLst>
              <p:ext uri="{D42A27DB-BD31-4B8C-83A1-F6EECF244321}">
                <p14:modId xmlns:p14="http://schemas.microsoft.com/office/powerpoint/2010/main" val="3868756596"/>
              </p:ext>
            </p:extLst>
          </p:nvPr>
        </p:nvGraphicFramePr>
        <p:xfrm>
          <a:off x="465650" y="4136872"/>
          <a:ext cx="10819902" cy="2418734"/>
        </p:xfrm>
        <a:graphic>
          <a:graphicData uri="http://schemas.openxmlformats.org/presentationml/2006/ole">
            <mc:AlternateContent xmlns:mc="http://schemas.openxmlformats.org/markup-compatibility/2006">
              <mc:Choice xmlns:v="urn:schemas-microsoft-com:vml" Requires="v">
                <p:oleObj spid="_x0000_s11304" name="Equation" r:id="rId5" imgW="5117760" imgH="1143000" progId="Equation.3">
                  <p:embed/>
                </p:oleObj>
              </mc:Choice>
              <mc:Fallback>
                <p:oleObj name="Equation" r:id="rId5" imgW="5117760" imgH="1143000" progId="Equation.3">
                  <p:embed/>
                  <p:pic>
                    <p:nvPicPr>
                      <p:cNvPr id="12290" name="Content Placeholder 3"/>
                      <p:cNvPicPr>
                        <a:picLocks noChangeAspect="1" noChangeArrowheads="1"/>
                      </p:cNvPicPr>
                      <p:nvPr/>
                    </p:nvPicPr>
                    <p:blipFill>
                      <a:blip r:embed="rId6"/>
                      <a:srcRect/>
                      <a:stretch>
                        <a:fillRect/>
                      </a:stretch>
                    </p:blipFill>
                    <p:spPr bwMode="auto">
                      <a:xfrm>
                        <a:off x="465650" y="4136872"/>
                        <a:ext cx="10819902" cy="2418734"/>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s-MX" smtClean="0"/>
              <a:t>How to solve it?</a:t>
            </a:r>
          </a:p>
        </p:txBody>
      </p:sp>
      <p:sp>
        <p:nvSpPr>
          <p:cNvPr id="13315" name="Content Placeholder 2"/>
          <p:cNvSpPr>
            <a:spLocks noGrp="1"/>
          </p:cNvSpPr>
          <p:nvPr>
            <p:ph idx="1"/>
          </p:nvPr>
        </p:nvSpPr>
        <p:spPr/>
        <p:txBody>
          <a:bodyPr/>
          <a:lstStyle/>
          <a:p>
            <a:pPr marL="457200" indent="-457200">
              <a:buFont typeface="Arial" panose="020B0604020202020204" pitchFamily="34" charset="0"/>
              <a:buChar char="•"/>
            </a:pPr>
            <a:r>
              <a:rPr lang="en-US" altLang="es-MX" sz="2800" dirty="0" smtClean="0"/>
              <a:t>The solution to this problem can be difficult due to the number of restrictions and all the possible solutions that can be generated.</a:t>
            </a:r>
          </a:p>
          <a:p>
            <a:pPr marL="457200" indent="-457200">
              <a:buFont typeface="Arial" panose="020B0604020202020204" pitchFamily="34" charset="0"/>
              <a:buChar char="•"/>
            </a:pPr>
            <a:r>
              <a:rPr lang="en-US" altLang="es-MX" sz="2800" dirty="0" smtClean="0"/>
              <a:t>Exact solution methods build an optimal solution from the problem data by following a series of rules that accurately determine the order of processing. </a:t>
            </a:r>
          </a:p>
          <a:p>
            <a:pPr marL="457200" indent="-457200">
              <a:buFont typeface="Arial" panose="020B0604020202020204" pitchFamily="34" charset="0"/>
              <a:buChar char="•"/>
            </a:pPr>
            <a:r>
              <a:rPr lang="en-US" altLang="es-MX" sz="2800" dirty="0" smtClean="0"/>
              <a:t>However, computational time grows exponentially with respect to the size of the input.</a:t>
            </a:r>
          </a:p>
          <a:p>
            <a:pPr marL="457200" indent="-457200">
              <a:buFont typeface="Arial" panose="020B0604020202020204" pitchFamily="34" charset="0"/>
              <a:buChar char="•"/>
            </a:pPr>
            <a:r>
              <a:rPr lang="en-US" altLang="es-MX" sz="2800" dirty="0" smtClean="0"/>
              <a:t>Although the approximation methods do not guarantee an exact solution, they are capable of obtaining solutions that are very close to the optimum, with moderate calculation times, and therefore more suitable for large problems.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GRASP</a:t>
            </a:r>
            <a:br>
              <a:rPr lang="en-US" dirty="0" smtClean="0"/>
            </a:br>
            <a:r>
              <a:rPr lang="en-US" sz="2325" dirty="0"/>
              <a:t>(Greedy Randomized Adaptive Search Procedure)</a:t>
            </a:r>
            <a:endParaRPr lang="en-US" dirty="0"/>
          </a:p>
        </p:txBody>
      </p:sp>
      <p:sp>
        <p:nvSpPr>
          <p:cNvPr id="14339" name="Content Placeholder 2"/>
          <p:cNvSpPr>
            <a:spLocks noGrp="1"/>
          </p:cNvSpPr>
          <p:nvPr>
            <p:ph idx="1"/>
          </p:nvPr>
        </p:nvSpPr>
        <p:spPr/>
        <p:txBody>
          <a:bodyPr/>
          <a:lstStyle/>
          <a:p>
            <a:r>
              <a:rPr lang="en-US" altLang="es-MX" smtClean="0"/>
              <a:t>Two phase metaheuristic used for combinatorial optimization </a:t>
            </a:r>
          </a:p>
          <a:p>
            <a:pPr lvl="1"/>
            <a:r>
              <a:rPr lang="en-US" altLang="es-MX" smtClean="0"/>
              <a:t>Built phase </a:t>
            </a:r>
          </a:p>
          <a:p>
            <a:pPr lvl="2"/>
            <a:r>
              <a:rPr lang="en-US" altLang="es-MX" smtClean="0"/>
              <a:t>Build an initial feasible solution</a:t>
            </a:r>
          </a:p>
          <a:p>
            <a:pPr lvl="1"/>
            <a:r>
              <a:rPr lang="en-US" altLang="es-MX" smtClean="0"/>
              <a:t>Local search phase</a:t>
            </a:r>
          </a:p>
          <a:p>
            <a:pPr lvl="2"/>
            <a:r>
              <a:rPr lang="en-US" altLang="es-MX" smtClean="0"/>
              <a:t>Search in the neighborhood of the feasible initial solution for an alternate solution that improves the objective.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s-MX" smtClean="0"/>
              <a:t>GRASP</a:t>
            </a:r>
          </a:p>
        </p:txBody>
      </p:sp>
      <p:sp>
        <p:nvSpPr>
          <p:cNvPr id="87" name="TextBox 86"/>
          <p:cNvSpPr txBox="1"/>
          <p:nvPr/>
        </p:nvSpPr>
        <p:spPr>
          <a:xfrm>
            <a:off x="2601392" y="1963141"/>
            <a:ext cx="1085850" cy="92233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eaLnBrk="1" hangingPunct="1">
              <a:defRPr/>
            </a:pPr>
            <a:r>
              <a:rPr lang="en-US" dirty="0"/>
              <a:t>Set order assignment of task</a:t>
            </a:r>
          </a:p>
        </p:txBody>
      </p:sp>
      <p:sp>
        <p:nvSpPr>
          <p:cNvPr id="88" name="TextBox 87"/>
          <p:cNvSpPr txBox="1"/>
          <p:nvPr/>
        </p:nvSpPr>
        <p:spPr>
          <a:xfrm>
            <a:off x="4381499" y="1824213"/>
            <a:ext cx="2653481"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eaLnBrk="1" hangingPunct="1">
              <a:defRPr/>
            </a:pPr>
            <a:r>
              <a:rPr lang="en-US" dirty="0" smtClean="0"/>
              <a:t>For task </a:t>
            </a:r>
            <a:r>
              <a:rPr lang="en-US" i="1" dirty="0" err="1" smtClean="0"/>
              <a:t>i</a:t>
            </a:r>
            <a:r>
              <a:rPr lang="en-US" i="1" dirty="0" smtClean="0"/>
              <a:t> </a:t>
            </a:r>
            <a:r>
              <a:rPr lang="en-US" dirty="0" smtClean="0"/>
              <a:t>built an ascendant list of processing times at machine</a:t>
            </a:r>
            <a:r>
              <a:rPr lang="en-US" i="1" dirty="0" smtClean="0"/>
              <a:t> m </a:t>
            </a:r>
            <a:r>
              <a:rPr lang="en-US" dirty="0" smtClean="0"/>
              <a:t>at stage </a:t>
            </a:r>
            <a:r>
              <a:rPr lang="en-US" i="1" dirty="0" smtClean="0"/>
              <a:t>k</a:t>
            </a:r>
            <a:endParaRPr lang="en-US" dirty="0"/>
          </a:p>
        </p:txBody>
      </p:sp>
      <p:sp>
        <p:nvSpPr>
          <p:cNvPr id="89" name="TextBox 88"/>
          <p:cNvSpPr txBox="1"/>
          <p:nvPr/>
        </p:nvSpPr>
        <p:spPr>
          <a:xfrm>
            <a:off x="7624300" y="3314700"/>
            <a:ext cx="233086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eaLnBrk="1" hangingPunct="1">
              <a:defRPr/>
            </a:pPr>
            <a:r>
              <a:rPr lang="en-US" dirty="0"/>
              <a:t>Random selection of machine assigned to task by stage</a:t>
            </a:r>
          </a:p>
        </p:txBody>
      </p:sp>
      <p:sp>
        <p:nvSpPr>
          <p:cNvPr id="90" name="TextBox 89"/>
          <p:cNvSpPr txBox="1"/>
          <p:nvPr/>
        </p:nvSpPr>
        <p:spPr>
          <a:xfrm>
            <a:off x="7896225" y="1822460"/>
            <a:ext cx="177165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eaLnBrk="1" hangingPunct="1">
              <a:defRPr/>
            </a:pPr>
            <a:r>
              <a:rPr lang="en-US" dirty="0"/>
              <a:t>Make a restricted list of candidate machines by stage</a:t>
            </a:r>
          </a:p>
        </p:txBody>
      </p:sp>
      <p:sp>
        <p:nvSpPr>
          <p:cNvPr id="94" name="TextBox 93"/>
          <p:cNvSpPr txBox="1"/>
          <p:nvPr/>
        </p:nvSpPr>
        <p:spPr>
          <a:xfrm>
            <a:off x="5375275" y="3314652"/>
            <a:ext cx="1659705"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eaLnBrk="1" hangingPunct="1">
              <a:defRPr/>
            </a:pPr>
            <a:r>
              <a:rPr lang="en-US" dirty="0"/>
              <a:t>Assign selection to partial solution</a:t>
            </a:r>
          </a:p>
        </p:txBody>
      </p:sp>
      <p:cxnSp>
        <p:nvCxnSpPr>
          <p:cNvPr id="97" name="Straight Arrow Connector 96"/>
          <p:cNvCxnSpPr>
            <a:stCxn id="88" idx="3"/>
            <a:endCxn id="90" idx="1"/>
          </p:cNvCxnSpPr>
          <p:nvPr/>
        </p:nvCxnSpPr>
        <p:spPr>
          <a:xfrm flipV="1">
            <a:off x="7034980" y="2422535"/>
            <a:ext cx="861245" cy="184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0" name="Straight Arrow Connector 109"/>
          <p:cNvCxnSpPr>
            <a:stCxn id="90" idx="2"/>
            <a:endCxn id="89" idx="0"/>
          </p:cNvCxnSpPr>
          <p:nvPr/>
        </p:nvCxnSpPr>
        <p:spPr>
          <a:xfrm>
            <a:off x="8782050" y="3022610"/>
            <a:ext cx="7680" cy="2920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3" name="Straight Arrow Connector 112"/>
          <p:cNvCxnSpPr>
            <a:stCxn id="89" idx="1"/>
            <a:endCxn id="94" idx="3"/>
          </p:cNvCxnSpPr>
          <p:nvPr/>
        </p:nvCxnSpPr>
        <p:spPr>
          <a:xfrm flipH="1" flipV="1">
            <a:off x="7034980" y="3776317"/>
            <a:ext cx="589320" cy="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371" name="TextBox 138"/>
          <p:cNvSpPr txBox="1">
            <a:spLocks noChangeArrowheads="1"/>
          </p:cNvSpPr>
          <p:nvPr/>
        </p:nvSpPr>
        <p:spPr bwMode="auto">
          <a:xfrm>
            <a:off x="2566290" y="3318384"/>
            <a:ext cx="22724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s-MX" dirty="0"/>
              <a:t>Repeat the process until all tasks are assigned</a:t>
            </a:r>
          </a:p>
        </p:txBody>
      </p:sp>
      <p:cxnSp>
        <p:nvCxnSpPr>
          <p:cNvPr id="141" name="Straight Arrow Connector 140"/>
          <p:cNvCxnSpPr>
            <a:stCxn id="94" idx="1"/>
            <a:endCxn id="15371" idx="3"/>
          </p:cNvCxnSpPr>
          <p:nvPr/>
        </p:nvCxnSpPr>
        <p:spPr>
          <a:xfrm flipH="1">
            <a:off x="4838699" y="3776317"/>
            <a:ext cx="536576" cy="3732"/>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cxnSp>
        <p:nvCxnSpPr>
          <p:cNvPr id="146" name="Elbow Connector 145"/>
          <p:cNvCxnSpPr>
            <a:stCxn id="15371" idx="2"/>
            <a:endCxn id="160" idx="0"/>
          </p:cNvCxnSpPr>
          <p:nvPr/>
        </p:nvCxnSpPr>
        <p:spPr>
          <a:xfrm rot="5400000">
            <a:off x="3486229" y="4457490"/>
            <a:ext cx="432043" cy="490"/>
          </a:xfrm>
          <a:prstGeom prst="bentConnector3">
            <a:avLst>
              <a:gd name="adj1" fmla="val 50000"/>
            </a:avLst>
          </a:prstGeom>
          <a:ln>
            <a:prstDash val="sysDash"/>
            <a:tailEnd type="arrow"/>
          </a:ln>
        </p:spPr>
        <p:style>
          <a:lnRef idx="2">
            <a:schemeClr val="dk1"/>
          </a:lnRef>
          <a:fillRef idx="0">
            <a:schemeClr val="dk1"/>
          </a:fillRef>
          <a:effectRef idx="1">
            <a:schemeClr val="dk1"/>
          </a:effectRef>
          <a:fontRef idx="minor">
            <a:schemeClr val="tx1"/>
          </a:fontRef>
        </p:style>
      </p:cxnSp>
      <p:cxnSp>
        <p:nvCxnSpPr>
          <p:cNvPr id="154" name="Straight Arrow Connector 153"/>
          <p:cNvCxnSpPr>
            <a:stCxn id="87" idx="3"/>
            <a:endCxn id="88" idx="1"/>
          </p:cNvCxnSpPr>
          <p:nvPr/>
        </p:nvCxnSpPr>
        <p:spPr>
          <a:xfrm>
            <a:off x="3687242" y="2424310"/>
            <a:ext cx="694257" cy="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8" name="Left Brace 157"/>
          <p:cNvSpPr/>
          <p:nvPr/>
        </p:nvSpPr>
        <p:spPr>
          <a:xfrm>
            <a:off x="2004697" y="1714500"/>
            <a:ext cx="285750" cy="2628900"/>
          </a:xfrm>
          <a:prstGeom prst="leftBrace">
            <a:avLst>
              <a:gd name="adj1" fmla="val 109970"/>
              <a:gd name="adj2" fmla="val 50000"/>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159" name="TextBox 158"/>
          <p:cNvSpPr txBox="1"/>
          <p:nvPr/>
        </p:nvSpPr>
        <p:spPr>
          <a:xfrm>
            <a:off x="1256048" y="2282866"/>
            <a:ext cx="738664" cy="848499"/>
          </a:xfrm>
          <a:prstGeom prst="rect">
            <a:avLst/>
          </a:prstGeom>
          <a:noFill/>
        </p:spPr>
        <p:txBody>
          <a:bodyPr vert="vert270">
            <a:spAutoFit/>
          </a:bodyPr>
          <a:lstStyle/>
          <a:p>
            <a:pPr algn="ctr" eaLnBrk="1" hangingPunct="1">
              <a:defRPr/>
            </a:pPr>
            <a:r>
              <a:rPr lang="en-US" dirty="0"/>
              <a:t>Phase 1</a:t>
            </a:r>
          </a:p>
        </p:txBody>
      </p:sp>
      <p:sp>
        <p:nvSpPr>
          <p:cNvPr id="160" name="TextBox 159"/>
          <p:cNvSpPr txBox="1"/>
          <p:nvPr/>
        </p:nvSpPr>
        <p:spPr>
          <a:xfrm>
            <a:off x="2863966" y="4673757"/>
            <a:ext cx="1676077"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eaLnBrk="1" hangingPunct="1">
              <a:defRPr/>
            </a:pPr>
            <a:r>
              <a:rPr lang="en-US" dirty="0"/>
              <a:t>Initial feasible solution</a:t>
            </a:r>
          </a:p>
        </p:txBody>
      </p:sp>
      <p:sp>
        <p:nvSpPr>
          <p:cNvPr id="161" name="TextBox 160"/>
          <p:cNvSpPr txBox="1"/>
          <p:nvPr/>
        </p:nvSpPr>
        <p:spPr>
          <a:xfrm>
            <a:off x="4838700" y="4673394"/>
            <a:ext cx="1028700" cy="6461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eaLnBrk="1" hangingPunct="1">
              <a:defRPr/>
            </a:pPr>
            <a:r>
              <a:rPr lang="en-US" dirty="0"/>
              <a:t>Compute </a:t>
            </a:r>
            <a:r>
              <a:rPr lang="en-US" dirty="0" err="1"/>
              <a:t>C</a:t>
            </a:r>
            <a:r>
              <a:rPr lang="en-US" baseline="-25000" dirty="0" err="1"/>
              <a:t>max</a:t>
            </a:r>
            <a:endParaRPr lang="en-US" baseline="-25000" dirty="0"/>
          </a:p>
        </p:txBody>
      </p:sp>
      <p:sp>
        <p:nvSpPr>
          <p:cNvPr id="163" name="TextBox 162"/>
          <p:cNvSpPr txBox="1"/>
          <p:nvPr/>
        </p:nvSpPr>
        <p:spPr>
          <a:xfrm>
            <a:off x="6210300" y="4673394"/>
            <a:ext cx="1943100" cy="6461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eaLnBrk="1" hangingPunct="1">
              <a:defRPr/>
            </a:pPr>
            <a:r>
              <a:rPr lang="en-US" dirty="0"/>
              <a:t>For task </a:t>
            </a:r>
            <a:r>
              <a:rPr lang="en-US" i="1" dirty="0" err="1"/>
              <a:t>i</a:t>
            </a:r>
            <a:r>
              <a:rPr lang="en-US" dirty="0"/>
              <a:t> in stage </a:t>
            </a:r>
            <a:r>
              <a:rPr lang="en-US" i="1" dirty="0"/>
              <a:t>k </a:t>
            </a:r>
            <a:r>
              <a:rPr lang="en-US" dirty="0"/>
              <a:t>reassign machine</a:t>
            </a:r>
          </a:p>
        </p:txBody>
      </p:sp>
      <p:sp>
        <p:nvSpPr>
          <p:cNvPr id="15380" name="TextBox 179"/>
          <p:cNvSpPr txBox="1">
            <a:spLocks noChangeArrowheads="1"/>
          </p:cNvSpPr>
          <p:nvPr/>
        </p:nvSpPr>
        <p:spPr bwMode="auto">
          <a:xfrm>
            <a:off x="3781730" y="1340566"/>
            <a:ext cx="38278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s-MX" i="1" dirty="0" err="1"/>
              <a:t>t</a:t>
            </a:r>
            <a:r>
              <a:rPr lang="en-US" altLang="es-MX" i="1" baseline="-25000" dirty="0" err="1"/>
              <a:t>min</a:t>
            </a:r>
            <a:r>
              <a:rPr lang="en-US" altLang="es-MX" i="1" dirty="0"/>
              <a:t>≤ </a:t>
            </a:r>
            <a:r>
              <a:rPr lang="en-US" altLang="es-MX" i="1" dirty="0" err="1"/>
              <a:t>t</a:t>
            </a:r>
            <a:r>
              <a:rPr lang="en-US" altLang="es-MX" i="1" baseline="-25000" dirty="0" err="1"/>
              <a:t>i</a:t>
            </a:r>
            <a:r>
              <a:rPr lang="en-US" altLang="es-MX" i="1" baseline="-25000" dirty="0"/>
              <a:t> </a:t>
            </a:r>
            <a:r>
              <a:rPr lang="en-US" altLang="es-MX" i="1" dirty="0"/>
              <a:t>≤</a:t>
            </a:r>
            <a:r>
              <a:rPr lang="en-US" altLang="es-MX" i="1" dirty="0" err="1"/>
              <a:t>t</a:t>
            </a:r>
            <a:r>
              <a:rPr lang="en-US" altLang="es-MX" i="1" baseline="-25000" dirty="0" err="1"/>
              <a:t>min</a:t>
            </a:r>
            <a:r>
              <a:rPr lang="en-US" altLang="es-MX" i="1" dirty="0"/>
              <a:t>+α(</a:t>
            </a:r>
            <a:r>
              <a:rPr lang="en-US" altLang="es-MX" i="1" dirty="0" err="1"/>
              <a:t>t</a:t>
            </a:r>
            <a:r>
              <a:rPr lang="en-US" altLang="es-MX" i="1" baseline="-25000" dirty="0" err="1"/>
              <a:t>max</a:t>
            </a:r>
            <a:r>
              <a:rPr lang="en-US" altLang="es-MX" i="1" dirty="0" err="1"/>
              <a:t>-t</a:t>
            </a:r>
            <a:r>
              <a:rPr lang="en-US" altLang="es-MX" i="1" baseline="-25000" dirty="0" err="1"/>
              <a:t>min</a:t>
            </a:r>
            <a:r>
              <a:rPr lang="en-US" altLang="es-MX" i="1" dirty="0"/>
              <a:t>)</a:t>
            </a:r>
          </a:p>
        </p:txBody>
      </p:sp>
      <p:cxnSp>
        <p:nvCxnSpPr>
          <p:cNvPr id="199" name="Elbow Connector 198"/>
          <p:cNvCxnSpPr>
            <a:stCxn id="15371" idx="0"/>
            <a:endCxn id="88" idx="2"/>
          </p:cNvCxnSpPr>
          <p:nvPr/>
        </p:nvCxnSpPr>
        <p:spPr>
          <a:xfrm rot="5400000" flipH="1" flipV="1">
            <a:off x="4558446" y="2168591"/>
            <a:ext cx="293842" cy="2005745"/>
          </a:xfrm>
          <a:prstGeom prst="bentConnector3">
            <a:avLst>
              <a:gd name="adj1" fmla="val 50000"/>
            </a:avLst>
          </a:prstGeom>
          <a:ln>
            <a:prstDash val="sysDash"/>
            <a:tailEnd type="arrow"/>
          </a:ln>
        </p:spPr>
        <p:style>
          <a:lnRef idx="2">
            <a:schemeClr val="dk1"/>
          </a:lnRef>
          <a:fillRef idx="0">
            <a:schemeClr val="dk1"/>
          </a:fillRef>
          <a:effectRef idx="1">
            <a:schemeClr val="dk1"/>
          </a:effectRef>
          <a:fontRef idx="minor">
            <a:schemeClr val="tx1"/>
          </a:fontRef>
        </p:style>
      </p:cxnSp>
      <p:cxnSp>
        <p:nvCxnSpPr>
          <p:cNvPr id="217" name="Straight Arrow Connector 216"/>
          <p:cNvCxnSpPr>
            <a:stCxn id="160" idx="3"/>
            <a:endCxn id="161" idx="1"/>
          </p:cNvCxnSpPr>
          <p:nvPr/>
        </p:nvCxnSpPr>
        <p:spPr>
          <a:xfrm flipV="1">
            <a:off x="4540043" y="4996451"/>
            <a:ext cx="298657" cy="4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0" name="Straight Arrow Connector 219"/>
          <p:cNvCxnSpPr>
            <a:stCxn id="161" idx="3"/>
            <a:endCxn id="163" idx="1"/>
          </p:cNvCxnSpPr>
          <p:nvPr/>
        </p:nvCxnSpPr>
        <p:spPr>
          <a:xfrm>
            <a:off x="5867400" y="4996451"/>
            <a:ext cx="3429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5" name="TextBox 224"/>
          <p:cNvSpPr txBox="1"/>
          <p:nvPr/>
        </p:nvSpPr>
        <p:spPr>
          <a:xfrm>
            <a:off x="8531331" y="4666994"/>
            <a:ext cx="1173110" cy="6461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eaLnBrk="1" hangingPunct="1">
              <a:defRPr/>
            </a:pPr>
            <a:r>
              <a:rPr lang="en-US" dirty="0"/>
              <a:t>Update </a:t>
            </a:r>
            <a:r>
              <a:rPr lang="en-US" dirty="0" err="1"/>
              <a:t>C</a:t>
            </a:r>
            <a:r>
              <a:rPr lang="en-US" baseline="-25000" dirty="0" err="1"/>
              <a:t>max</a:t>
            </a:r>
            <a:endParaRPr lang="en-US" baseline="-25000" dirty="0"/>
          </a:p>
        </p:txBody>
      </p:sp>
      <p:cxnSp>
        <p:nvCxnSpPr>
          <p:cNvPr id="226" name="Straight Arrow Connector 225"/>
          <p:cNvCxnSpPr>
            <a:stCxn id="163" idx="3"/>
            <a:endCxn id="225" idx="1"/>
          </p:cNvCxnSpPr>
          <p:nvPr/>
        </p:nvCxnSpPr>
        <p:spPr>
          <a:xfrm flipV="1">
            <a:off x="8153400" y="4990051"/>
            <a:ext cx="377931" cy="6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8" name="TextBox 227"/>
          <p:cNvSpPr txBox="1"/>
          <p:nvPr/>
        </p:nvSpPr>
        <p:spPr>
          <a:xfrm>
            <a:off x="5924550" y="5629017"/>
            <a:ext cx="222885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eaLnBrk="1" hangingPunct="1">
              <a:defRPr/>
            </a:pPr>
            <a:r>
              <a:rPr lang="en-US" dirty="0"/>
              <a:t>If the solution improves then replace </a:t>
            </a:r>
          </a:p>
        </p:txBody>
      </p:sp>
      <p:cxnSp>
        <p:nvCxnSpPr>
          <p:cNvPr id="229" name="Elbow Connector 228"/>
          <p:cNvCxnSpPr>
            <a:stCxn id="225" idx="2"/>
            <a:endCxn id="228" idx="3"/>
          </p:cNvCxnSpPr>
          <p:nvPr/>
        </p:nvCxnSpPr>
        <p:spPr>
          <a:xfrm rot="5400000">
            <a:off x="8316105" y="5150402"/>
            <a:ext cx="639076" cy="964486"/>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15388" name="TextBox 231"/>
          <p:cNvSpPr txBox="1">
            <a:spLocks noChangeArrowheads="1"/>
          </p:cNvSpPr>
          <p:nvPr/>
        </p:nvSpPr>
        <p:spPr bwMode="auto">
          <a:xfrm>
            <a:off x="3636330" y="5627816"/>
            <a:ext cx="1885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s-MX"/>
              <a:t>Repeat until complete all task</a:t>
            </a:r>
          </a:p>
        </p:txBody>
      </p:sp>
      <p:cxnSp>
        <p:nvCxnSpPr>
          <p:cNvPr id="233" name="Straight Arrow Connector 232"/>
          <p:cNvCxnSpPr>
            <a:stCxn id="228" idx="1"/>
            <a:endCxn id="15388" idx="3"/>
          </p:cNvCxnSpPr>
          <p:nvPr/>
        </p:nvCxnSpPr>
        <p:spPr>
          <a:xfrm flipH="1" flipV="1">
            <a:off x="5522280" y="5950873"/>
            <a:ext cx="402270" cy="1310"/>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cxnSp>
        <p:nvCxnSpPr>
          <p:cNvPr id="245" name="Elbow Connector 244"/>
          <p:cNvCxnSpPr>
            <a:stCxn id="15388" idx="0"/>
            <a:endCxn id="163" idx="2"/>
          </p:cNvCxnSpPr>
          <p:nvPr/>
        </p:nvCxnSpPr>
        <p:spPr>
          <a:xfrm rot="5400000" flipH="1" flipV="1">
            <a:off x="5726423" y="4172390"/>
            <a:ext cx="308309" cy="2602545"/>
          </a:xfrm>
          <a:prstGeom prst="bentConnector3">
            <a:avLst>
              <a:gd name="adj1" fmla="val 50000"/>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248" name="Left Brace 247"/>
          <p:cNvSpPr/>
          <p:nvPr/>
        </p:nvSpPr>
        <p:spPr>
          <a:xfrm>
            <a:off x="1976760" y="4572396"/>
            <a:ext cx="285750" cy="1257300"/>
          </a:xfrm>
          <a:prstGeom prst="leftBrace">
            <a:avLst>
              <a:gd name="adj1" fmla="val 78571"/>
              <a:gd name="adj2" fmla="val 50000"/>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52" name="TextBox 251"/>
          <p:cNvSpPr txBox="1"/>
          <p:nvPr/>
        </p:nvSpPr>
        <p:spPr>
          <a:xfrm>
            <a:off x="1138084" y="4846657"/>
            <a:ext cx="738664" cy="848499"/>
          </a:xfrm>
          <a:prstGeom prst="rect">
            <a:avLst/>
          </a:prstGeom>
          <a:noFill/>
        </p:spPr>
        <p:txBody>
          <a:bodyPr vert="vert270">
            <a:spAutoFit/>
          </a:bodyPr>
          <a:lstStyle/>
          <a:p>
            <a:pPr algn="ctr" eaLnBrk="1" hangingPunct="1">
              <a:defRPr/>
            </a:pPr>
            <a:r>
              <a:rPr lang="en-US" dirty="0"/>
              <a:t>Phase 2</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3628</TotalTime>
  <Words>1557</Words>
  <Application>Microsoft Office PowerPoint</Application>
  <PresentationFormat>Widescreen</PresentationFormat>
  <Paragraphs>371</Paragraphs>
  <Slides>38</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ＭＳ Ｐゴシック</vt:lpstr>
      <vt:lpstr>ＭＳ Ｐゴシック</vt:lpstr>
      <vt:lpstr>Arial</vt:lpstr>
      <vt:lpstr>Calibri</vt:lpstr>
      <vt:lpstr>Calibri Light</vt:lpstr>
      <vt:lpstr>Cambria Math</vt:lpstr>
      <vt:lpstr>Lucida Handwriting</vt:lpstr>
      <vt:lpstr>Times New Roman</vt:lpstr>
      <vt:lpstr>Wingdings</vt:lpstr>
      <vt:lpstr>Default Design</vt:lpstr>
      <vt:lpstr>Equation</vt:lpstr>
      <vt:lpstr>GRASP greedy randomized adaptive search</vt:lpstr>
      <vt:lpstr>Multi-Stage Job-Shop Scheduling</vt:lpstr>
      <vt:lpstr>Model formulation</vt:lpstr>
      <vt:lpstr>PowerPoint Presentation</vt:lpstr>
      <vt:lpstr>Notation</vt:lpstr>
      <vt:lpstr>PowerPoint Presentation</vt:lpstr>
      <vt:lpstr>How to solve it?</vt:lpstr>
      <vt:lpstr>GRASP (Greedy Randomized Adaptive Search Procedure)</vt:lpstr>
      <vt:lpstr>GRASP</vt:lpstr>
      <vt:lpstr>Example 4 task, 4 machines, 2 stages</vt:lpstr>
      <vt:lpstr>Greedy Solution</vt:lpstr>
      <vt:lpstr>Solución fase 2</vt:lpstr>
      <vt:lpstr>RFID Communication process</vt:lpstr>
      <vt:lpstr>RFID Communication process</vt:lpstr>
      <vt:lpstr>3-D Scenario</vt:lpstr>
      <vt:lpstr>Friis equation</vt:lpstr>
      <vt:lpstr>Communication process 3D</vt:lpstr>
      <vt:lpstr>Problem description</vt:lpstr>
      <vt:lpstr>Notation</vt:lpstr>
      <vt:lpstr>Notation</vt:lpstr>
      <vt:lpstr>Assignment Model</vt:lpstr>
      <vt:lpstr>Set-covering Model</vt:lpstr>
      <vt:lpstr>Comparison of models</vt:lpstr>
      <vt:lpstr>Solution methods</vt:lpstr>
      <vt:lpstr>Exact methods</vt:lpstr>
      <vt:lpstr>GRASP metaheuristic</vt:lpstr>
      <vt:lpstr>GRASP metaheuristic</vt:lpstr>
      <vt:lpstr>GRASP_LS</vt:lpstr>
      <vt:lpstr>Solution</vt:lpstr>
      <vt:lpstr>Complexity level</vt:lpstr>
      <vt:lpstr>Time-Complexity level</vt:lpstr>
      <vt:lpstr>Conclusions</vt:lpstr>
      <vt:lpstr>Knapsack problem</vt:lpstr>
      <vt:lpstr>Example</vt:lpstr>
      <vt:lpstr>Example</vt:lpstr>
      <vt:lpstr>Local search: Strategy 1</vt:lpstr>
      <vt:lpstr>Local search: Strategy 2</vt:lpstr>
      <vt:lpstr>Solution</vt:lpstr>
    </vt:vector>
  </TitlesOfParts>
  <Company>Presentation Diva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Lori Randel</dc:creator>
  <cp:lastModifiedBy>Laura Hervert Escobar</cp:lastModifiedBy>
  <cp:revision>281</cp:revision>
  <cp:lastPrinted>2013-03-21T20:28:44Z</cp:lastPrinted>
  <dcterms:created xsi:type="dcterms:W3CDTF">2005-04-19T19:05:52Z</dcterms:created>
  <dcterms:modified xsi:type="dcterms:W3CDTF">2020-05-08T03:58:12Z</dcterms:modified>
</cp:coreProperties>
</file>